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66" r:id="rId7"/>
    <p:sldId id="258" r:id="rId8"/>
    <p:sldId id="259" r:id="rId9"/>
    <p:sldId id="278" r:id="rId10"/>
    <p:sldId id="279" r:id="rId11"/>
    <p:sldId id="281" r:id="rId12"/>
    <p:sldId id="269" r:id="rId13"/>
    <p:sldId id="284" r:id="rId14"/>
    <p:sldId id="283" r:id="rId15"/>
    <p:sldId id="275" r:id="rId16"/>
    <p:sldId id="286" r:id="rId17"/>
    <p:sldId id="273" r:id="rId18"/>
    <p:sldId id="276" r:id="rId19"/>
    <p:sldId id="282" r:id="rId20"/>
    <p:sldId id="260" r:id="rId21"/>
    <p:sldId id="287" r:id="rId22"/>
    <p:sldId id="261" r:id="rId23"/>
    <p:sldId id="285" r:id="rId24"/>
    <p:sldId id="262" r:id="rId25"/>
    <p:sldId id="263" r:id="rId26"/>
    <p:sldId id="265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mfortaa" panose="00000800000000000000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5" roundtripDataSignature="AMtx7mjlXadxEmhGzHQObq1Gjxbg+zbON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очилина Полина Витальевна" initials="ТПВ" lastIdx="1" clrIdx="0">
    <p:extLst>
      <p:ext uri="{19B8F6BF-5375-455C-9EA6-DF929625EA0E}">
        <p15:presenceInfo xmlns:p15="http://schemas.microsoft.com/office/powerpoint/2012/main" userId="Точилина Полина Виталь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254244-8619-48DE-B827-9A88B0D179B7}" v="1955" dt="2021-03-23T15:26:29.867"/>
  </p1510:revLst>
</p1510:revInfo>
</file>

<file path=ppt/tableStyles.xml><?xml version="1.0" encoding="utf-8"?>
<a:tblStyleLst xmlns:a="http://schemas.openxmlformats.org/drawingml/2006/main" def="{B6BAF482-75E3-4229-9D5E-CC70C21541E4}">
  <a:tblStyle styleId="{B6BAF482-75E3-4229-9D5E-CC70C21541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1CFB25-75D5-419A-8541-AFA5144D8B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customschemas.google.com/relationships/presentationmetadata" Target="meta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22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86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7dc5f63b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87dc5f63b0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87dc5f63b0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dc5f63b0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7dc5f63b0_3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87dc5f63b0_3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95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2" name="Google Shape;2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82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723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04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ый рисунок с подписью">
  <p:cSld name="Панорамный рисунок с подписью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/>
          </a:p>
        </p:txBody>
      </p:sp>
      <p:sp>
        <p:nvSpPr>
          <p:cNvPr id="100" name="Google Shape;100;p21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«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 с цитатой">
  <p:cSld name="Карточка имени с цитато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«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тина или ложь">
  <p:cSld name="Истина или лож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0" lvl="1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0" lvl="2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0" lvl="3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0" lvl="4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0" lvl="5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0" lvl="6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0" lvl="7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0" lvl="8" indent="0" algn="r">
              <a:spcBef>
                <a:spcPts val="0"/>
              </a:spcBef>
              <a:buNone/>
              <a:defRPr sz="1260" b="0" i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олько заголовок">
  <p:cSld name="1_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 объекта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3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Celestia-R1---OverlayContent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3000"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/>
          <p:nvPr/>
        </p:nvSpPr>
        <p:spPr>
          <a:xfrm>
            <a:off x="0" y="-66675"/>
            <a:ext cx="12192000" cy="69426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8" t="55" r="-48" b="19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6690625" y="4903238"/>
            <a:ext cx="5336534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ru-RU" b="1" u="sng">
              <a:solidFill>
                <a:schemeClr val="lt1"/>
              </a:solidFill>
              <a:latin typeface="Comfortaa"/>
              <a:ea typeface="Calibri"/>
              <a:cs typeface="Calibri"/>
              <a:sym typeface="Comforta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b="1" u="sng">
              <a:solidFill>
                <a:schemeClr val="lt1"/>
              </a:solidFill>
              <a:latin typeface="Comfortaa"/>
              <a:ea typeface="Calibri"/>
              <a:cs typeface="Calibri"/>
              <a:sym typeface="Comforta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b="1" u="sng">
              <a:solidFill>
                <a:schemeClr val="lt1"/>
              </a:solidFill>
              <a:latin typeface="Comfortaa"/>
              <a:ea typeface="Calibri"/>
              <a:cs typeface="Calibri"/>
              <a:sym typeface="Comforta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2674650" y="123950"/>
            <a:ext cx="684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Научно-исследовательский семинар "Облачные сервисы платежной системы Мир"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830580" y="2547050"/>
            <a:ext cx="10530840" cy="1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fortaa"/>
              <a:buNone/>
            </a:pPr>
            <a:r>
              <a:rPr lang="ru-RU" sz="3600">
                <a:latin typeface="Comfortaa"/>
                <a:ea typeface="Comfortaa"/>
                <a:cs typeface="Comfortaa"/>
                <a:sym typeface="Comfortaa"/>
              </a:rPr>
              <a:t>Сервис MIR </a:t>
            </a:r>
            <a:r>
              <a:rPr lang="ru-RU" sz="3600" err="1">
                <a:latin typeface="Comfortaa"/>
                <a:ea typeface="Comfortaa"/>
                <a:cs typeface="Comfortaa"/>
                <a:sym typeface="Comfortaa"/>
              </a:rPr>
              <a:t>Links</a:t>
            </a:r>
            <a:endParaRPr sz="3600" cap="none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5" y="6055425"/>
            <a:ext cx="2241600" cy="6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2">
            <a:extLst>
              <a:ext uri="{FF2B5EF4-FFF2-40B4-BE49-F238E27FC236}">
                <a16:creationId xmlns:a16="http://schemas.microsoft.com/office/drawing/2014/main" id="{E6D827E6-A51D-4C0D-AC82-C6E9CED5B087}"/>
              </a:ext>
            </a:extLst>
          </p:cNvPr>
          <p:cNvSpPr txBox="1"/>
          <p:nvPr/>
        </p:nvSpPr>
        <p:spPr>
          <a:xfrm>
            <a:off x="1005452" y="524122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Android </a:t>
            </a:r>
            <a:r>
              <a:rPr lang="ru-RU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приложение</a:t>
            </a:r>
            <a:endParaRPr sz="2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163;p2">
            <a:extLst>
              <a:ext uri="{FF2B5EF4-FFF2-40B4-BE49-F238E27FC236}">
                <a16:creationId xmlns:a16="http://schemas.microsoft.com/office/drawing/2014/main" id="{C342B7C3-AA51-48C5-BA08-D37082374AB8}"/>
              </a:ext>
            </a:extLst>
          </p:cNvPr>
          <p:cNvSpPr/>
          <p:nvPr/>
        </p:nvSpPr>
        <p:spPr>
          <a:xfrm>
            <a:off x="911225" y="522580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46A4FE-557F-4831-BE52-6405C6E4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1" b="6531"/>
          <a:stretch/>
        </p:blipFill>
        <p:spPr>
          <a:xfrm>
            <a:off x="6360547" y="830843"/>
            <a:ext cx="2755281" cy="5556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Google Shape;162;p2">
            <a:extLst>
              <a:ext uri="{FF2B5EF4-FFF2-40B4-BE49-F238E27FC236}">
                <a16:creationId xmlns:a16="http://schemas.microsoft.com/office/drawing/2014/main" id="{F1889C46-1164-4898-A43B-A5ABAF3C1F76}"/>
              </a:ext>
            </a:extLst>
          </p:cNvPr>
          <p:cNvSpPr txBox="1"/>
          <p:nvPr/>
        </p:nvSpPr>
        <p:spPr>
          <a:xfrm>
            <a:off x="1295399" y="2418442"/>
            <a:ext cx="4587551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Баланс счета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Создание новой ссылки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Просмотр созданных ссылок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Сканер </a:t>
            </a:r>
            <a:r>
              <a:rPr lang="en-US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QR-</a:t>
            </a: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кода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Деавторизация</a:t>
            </a:r>
            <a:endParaRPr lang="ru-RU" sz="1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495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4C9CDD-FD31-4941-9CC1-DCDDF3EF4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7"/>
          <a:stretch/>
        </p:blipFill>
        <p:spPr>
          <a:xfrm>
            <a:off x="6471073" y="286917"/>
            <a:ext cx="2505400" cy="6284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Google Shape;162;p2">
            <a:extLst>
              <a:ext uri="{FF2B5EF4-FFF2-40B4-BE49-F238E27FC236}">
                <a16:creationId xmlns:a16="http://schemas.microsoft.com/office/drawing/2014/main" id="{880A63E7-5829-4A4D-8F9B-B9CA3B5ED1AD}"/>
              </a:ext>
            </a:extLst>
          </p:cNvPr>
          <p:cNvSpPr txBox="1"/>
          <p:nvPr/>
        </p:nvSpPr>
        <p:spPr>
          <a:xfrm>
            <a:off x="1005452" y="524122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Android </a:t>
            </a:r>
            <a:r>
              <a:rPr lang="ru-RU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приложение</a:t>
            </a:r>
            <a:endParaRPr sz="2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" name="Google Shape;163;p2">
            <a:extLst>
              <a:ext uri="{FF2B5EF4-FFF2-40B4-BE49-F238E27FC236}">
                <a16:creationId xmlns:a16="http://schemas.microsoft.com/office/drawing/2014/main" id="{0D895E61-A9CC-4E2A-9BEE-8BC8B79C8D38}"/>
              </a:ext>
            </a:extLst>
          </p:cNvPr>
          <p:cNvSpPr/>
          <p:nvPr/>
        </p:nvSpPr>
        <p:spPr>
          <a:xfrm>
            <a:off x="911225" y="522580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" name="Google Shape;162;p2">
            <a:extLst>
              <a:ext uri="{FF2B5EF4-FFF2-40B4-BE49-F238E27FC236}">
                <a16:creationId xmlns:a16="http://schemas.microsoft.com/office/drawing/2014/main" id="{69672278-3BA6-4C16-8019-16D717EE9EA8}"/>
              </a:ext>
            </a:extLst>
          </p:cNvPr>
          <p:cNvSpPr txBox="1"/>
          <p:nvPr/>
        </p:nvSpPr>
        <p:spPr>
          <a:xfrm>
            <a:off x="1295399" y="2418442"/>
            <a:ext cx="458755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Внутреннее имя ссылки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Тип ссылки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Время действия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Фиксированная сумма перевода (опционально)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Публичная цель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Лимит сбора</a:t>
            </a:r>
          </a:p>
        </p:txBody>
      </p:sp>
    </p:spTree>
    <p:extLst>
      <p:ext uri="{BB962C8B-B14F-4D97-AF65-F5344CB8AC3E}">
        <p14:creationId xmlns:p14="http://schemas.microsoft.com/office/powerpoint/2010/main" val="20983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2">
            <a:extLst>
              <a:ext uri="{FF2B5EF4-FFF2-40B4-BE49-F238E27FC236}">
                <a16:creationId xmlns:a16="http://schemas.microsoft.com/office/drawing/2014/main" id="{04E0F3AE-A122-4135-A0AC-6E39ACA2DC66}"/>
              </a:ext>
            </a:extLst>
          </p:cNvPr>
          <p:cNvSpPr txBox="1"/>
          <p:nvPr/>
        </p:nvSpPr>
        <p:spPr>
          <a:xfrm>
            <a:off x="1230085" y="2754344"/>
            <a:ext cx="671096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Внутреннее имя ссылки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ID </a:t>
            </a: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ссылки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Дата истечения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Точная сумма перевода (если указана)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3C76C6-8434-47DF-8AE7-FB44332A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640" y="522580"/>
            <a:ext cx="2974133" cy="59482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162;p2">
            <a:extLst>
              <a:ext uri="{FF2B5EF4-FFF2-40B4-BE49-F238E27FC236}">
                <a16:creationId xmlns:a16="http://schemas.microsoft.com/office/drawing/2014/main" id="{556B068D-0452-4479-B387-D31A05FE9165}"/>
              </a:ext>
            </a:extLst>
          </p:cNvPr>
          <p:cNvSpPr txBox="1"/>
          <p:nvPr/>
        </p:nvSpPr>
        <p:spPr>
          <a:xfrm>
            <a:off x="1005452" y="524122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Android </a:t>
            </a:r>
            <a:r>
              <a:rPr lang="ru-RU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приложение</a:t>
            </a:r>
            <a:endParaRPr sz="2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" name="Google Shape;163;p2">
            <a:extLst>
              <a:ext uri="{FF2B5EF4-FFF2-40B4-BE49-F238E27FC236}">
                <a16:creationId xmlns:a16="http://schemas.microsoft.com/office/drawing/2014/main" id="{6543F6D8-3204-4604-BF36-920F9C2039C0}"/>
              </a:ext>
            </a:extLst>
          </p:cNvPr>
          <p:cNvSpPr/>
          <p:nvPr/>
        </p:nvSpPr>
        <p:spPr>
          <a:xfrm>
            <a:off x="911225" y="522580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7076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2">
            <a:extLst>
              <a:ext uri="{FF2B5EF4-FFF2-40B4-BE49-F238E27FC236}">
                <a16:creationId xmlns:a16="http://schemas.microsoft.com/office/drawing/2014/main" id="{04E0F3AE-A122-4135-A0AC-6E39ACA2DC66}"/>
              </a:ext>
            </a:extLst>
          </p:cNvPr>
          <p:cNvSpPr txBox="1"/>
          <p:nvPr/>
        </p:nvSpPr>
        <p:spPr>
          <a:xfrm>
            <a:off x="8078756" y="2110533"/>
            <a:ext cx="402771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Плитка с разными банками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 err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Диплинкинг</a:t>
            </a: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 в приложение при нажатии на банк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Поиск по банкам без обновления страницы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4EDAC9-5C88-4F76-B39A-697F822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4" y="424544"/>
            <a:ext cx="7011794" cy="54630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3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2">
            <a:extLst>
              <a:ext uri="{FF2B5EF4-FFF2-40B4-BE49-F238E27FC236}">
                <a16:creationId xmlns:a16="http://schemas.microsoft.com/office/drawing/2014/main" id="{E6D827E6-A51D-4C0D-AC82-C6E9CED5B087}"/>
              </a:ext>
            </a:extLst>
          </p:cNvPr>
          <p:cNvSpPr txBox="1"/>
          <p:nvPr/>
        </p:nvSpPr>
        <p:spPr>
          <a:xfrm>
            <a:off x="1005452" y="766718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Цели и сбор денег</a:t>
            </a:r>
            <a:endParaRPr sz="2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163;p2">
            <a:extLst>
              <a:ext uri="{FF2B5EF4-FFF2-40B4-BE49-F238E27FC236}">
                <a16:creationId xmlns:a16="http://schemas.microsoft.com/office/drawing/2014/main" id="{C342B7C3-AA51-48C5-BA08-D37082374AB8}"/>
              </a:ext>
            </a:extLst>
          </p:cNvPr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" name="Google Shape;162;p2">
            <a:extLst>
              <a:ext uri="{FF2B5EF4-FFF2-40B4-BE49-F238E27FC236}">
                <a16:creationId xmlns:a16="http://schemas.microsoft.com/office/drawing/2014/main" id="{894FC4F9-5B17-43ED-AAB6-59CF0B27469F}"/>
              </a:ext>
            </a:extLst>
          </p:cNvPr>
          <p:cNvSpPr txBox="1"/>
          <p:nvPr/>
        </p:nvSpPr>
        <p:spPr>
          <a:xfrm>
            <a:off x="781517" y="1790363"/>
            <a:ext cx="63818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Основная идея:</a:t>
            </a:r>
            <a:endParaRPr sz="24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E6FDC-C681-47F8-AF88-188EDB61B68B}"/>
              </a:ext>
            </a:extLst>
          </p:cNvPr>
          <p:cNvSpPr txBox="1"/>
          <p:nvPr/>
        </p:nvSpPr>
        <p:spPr>
          <a:xfrm>
            <a:off x="781518" y="2530586"/>
            <a:ext cx="5138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Организация</a:t>
            </a:r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 </a:t>
            </a: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сбора средств на какую-то цель</a:t>
            </a:r>
          </a:p>
          <a:p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Публичность цели, просмотр статуса сбора (собрано</a:t>
            </a:r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/</a:t>
            </a: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надо)</a:t>
            </a:r>
          </a:p>
          <a:p>
            <a:pPr marL="171450" indent="-171450">
              <a:buChar char="•"/>
            </a:pP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Доступность перевода</a:t>
            </a:r>
          </a:p>
          <a:p>
            <a:pPr marL="171450" indent="-171450">
              <a:buChar char="•"/>
            </a:pP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Возможность превысить лимит (собрали больше, чем надо)</a:t>
            </a:r>
            <a:endParaRPr lang="en-US" sz="1800" dirty="0">
              <a:solidFill>
                <a:srgbClr val="3F3F3F"/>
              </a:solidFill>
              <a:latin typeface="Comfortaa" panose="00000800000000000000" pitchFamily="2" charset="0"/>
            </a:endParaRPr>
          </a:p>
        </p:txBody>
      </p:sp>
      <p:sp>
        <p:nvSpPr>
          <p:cNvPr id="11" name="Google Shape;162;p2">
            <a:extLst>
              <a:ext uri="{FF2B5EF4-FFF2-40B4-BE49-F238E27FC236}">
                <a16:creationId xmlns:a16="http://schemas.microsoft.com/office/drawing/2014/main" id="{3ABBBAD5-12EA-4EA2-9BB2-0E2407FFDB6D}"/>
              </a:ext>
            </a:extLst>
          </p:cNvPr>
          <p:cNvSpPr txBox="1"/>
          <p:nvPr/>
        </p:nvSpPr>
        <p:spPr>
          <a:xfrm>
            <a:off x="6191719" y="1844458"/>
            <a:ext cx="49583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</a:t>
            </a:r>
            <a:r>
              <a:rPr lang="en-US" sz="24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24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F5BBF-D783-49E6-9D26-191CDADBF8F5}"/>
              </a:ext>
            </a:extLst>
          </p:cNvPr>
          <p:cNvSpPr txBox="1"/>
          <p:nvPr/>
        </p:nvSpPr>
        <p:spPr>
          <a:xfrm>
            <a:off x="6191719" y="2584681"/>
            <a:ext cx="50749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Обычный перевод по ссылке</a:t>
            </a:r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:</a:t>
            </a:r>
          </a:p>
          <a:p>
            <a:pPr lvl="1"/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	yar.cx/link</a:t>
            </a: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Просмотр статуса по ссылке</a:t>
            </a:r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:</a:t>
            </a:r>
          </a:p>
          <a:p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	yar.cx/link/dashboard</a:t>
            </a: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Список последних переводов</a:t>
            </a:r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/</a:t>
            </a: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транзакций на той же странице</a:t>
            </a:r>
          </a:p>
          <a:p>
            <a:pPr marL="171450" indent="-171450">
              <a:buChar char="•"/>
            </a:pP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Список всех переводов</a:t>
            </a:r>
            <a:r>
              <a:rPr lang="en-US" sz="1800" dirty="0">
                <a:solidFill>
                  <a:srgbClr val="3F3F3F"/>
                </a:solidFill>
                <a:latin typeface="Comfortaa" panose="00000800000000000000" pitchFamily="2" charset="0"/>
              </a:rPr>
              <a:t>/</a:t>
            </a:r>
            <a:r>
              <a:rPr lang="ru-RU" sz="1800" dirty="0">
                <a:solidFill>
                  <a:srgbClr val="3F3F3F"/>
                </a:solidFill>
                <a:latin typeface="Comfortaa" panose="00000800000000000000" pitchFamily="2" charset="0"/>
              </a:rPr>
              <a:t>транзакций по короткой ссылки в приложении получателя</a:t>
            </a:r>
          </a:p>
          <a:p>
            <a:pPr marL="171450" indent="-171450">
              <a:buChar char="•"/>
            </a:pPr>
            <a:endParaRPr lang="ru-RU" sz="1800" dirty="0">
              <a:solidFill>
                <a:srgbClr val="3F3F3F"/>
              </a:solidFill>
              <a:latin typeface="Comfortaa" panose="00000800000000000000" pitchFamily="2" charset="0"/>
            </a:endParaRPr>
          </a:p>
          <a:p>
            <a:pPr marL="171450" indent="-171450">
              <a:buChar char="•"/>
            </a:pPr>
            <a:endParaRPr lang="en-US" sz="1800" dirty="0">
              <a:solidFill>
                <a:srgbClr val="3F3F3F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2">
            <a:extLst>
              <a:ext uri="{FF2B5EF4-FFF2-40B4-BE49-F238E27FC236}">
                <a16:creationId xmlns:a16="http://schemas.microsoft.com/office/drawing/2014/main" id="{04E0F3AE-A122-4135-A0AC-6E39ACA2DC66}"/>
              </a:ext>
            </a:extLst>
          </p:cNvPr>
          <p:cNvSpPr txBox="1"/>
          <p:nvPr/>
        </p:nvSpPr>
        <p:spPr>
          <a:xfrm>
            <a:off x="8088086" y="2026557"/>
            <a:ext cx="4027714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Прогресс бар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Название цели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Лимит цели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Кнопка перевода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Список транзакций</a:t>
            </a:r>
            <a:r>
              <a:rPr lang="en-US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 сумма, отправитель, дата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71FD5-5D8E-4F7E-9CB8-581722AC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2" y="835091"/>
            <a:ext cx="7311717" cy="5065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4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2">
            <a:extLst>
              <a:ext uri="{FF2B5EF4-FFF2-40B4-BE49-F238E27FC236}">
                <a16:creationId xmlns:a16="http://schemas.microsoft.com/office/drawing/2014/main" id="{04E0F3AE-A122-4135-A0AC-6E39ACA2DC66}"/>
              </a:ext>
            </a:extLst>
          </p:cNvPr>
          <p:cNvSpPr txBox="1"/>
          <p:nvPr/>
        </p:nvSpPr>
        <p:spPr>
          <a:xfrm>
            <a:off x="6366587" y="2521079"/>
            <a:ext cx="671096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Прогресс бар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Название цели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Лимит цели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Кнопка копирования и </a:t>
            </a:r>
            <a:r>
              <a:rPr lang="en-US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sharing’</a:t>
            </a: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а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Список транзакций (</a:t>
            </a:r>
            <a:r>
              <a:rPr lang="en-US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soon)</a:t>
            </a:r>
            <a:endParaRPr lang="ru-RU" sz="1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7383BE-0F6D-4BF0-A91E-5C4E26DB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93" y="480526"/>
            <a:ext cx="2943916" cy="58969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98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"/>
          <p:cNvSpPr txBox="1"/>
          <p:nvPr/>
        </p:nvSpPr>
        <p:spPr>
          <a:xfrm>
            <a:off x="288752" y="157993"/>
            <a:ext cx="661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Диаграмма активности</a:t>
            </a:r>
            <a:endParaRPr sz="2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194525" y="156451"/>
            <a:ext cx="94200" cy="5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7" name="Google Shape;247;p4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</a:t>
            </a:r>
            <a:r>
              <a:rPr lang="en-US"/>
              <a:t>1</a:t>
            </a:r>
            <a:r>
              <a:rPr lang="ru-RU"/>
              <a:t>                            </a:t>
            </a: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pic>
        <p:nvPicPr>
          <p:cNvPr id="250" name="Google Shape;25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550" y="679650"/>
            <a:ext cx="6929530" cy="59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"/>
          <p:cNvSpPr txBox="1"/>
          <p:nvPr/>
        </p:nvSpPr>
        <p:spPr>
          <a:xfrm>
            <a:off x="288752" y="157993"/>
            <a:ext cx="661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Диаграмма активности</a:t>
            </a:r>
            <a:endParaRPr sz="26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194525" y="156451"/>
            <a:ext cx="94200" cy="5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7" name="Google Shape;247;p4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</a:t>
            </a:r>
            <a:r>
              <a:rPr lang="en-US"/>
              <a:t>1</a:t>
            </a:r>
            <a:r>
              <a:rPr lang="ru-RU"/>
              <a:t>                            </a:t>
            </a: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00A06-9EB8-4FF0-AC7D-B652FAF6568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09" y="679651"/>
            <a:ext cx="4962190" cy="5860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"/>
          <p:cNvSpPr txBox="1"/>
          <p:nvPr/>
        </p:nvSpPr>
        <p:spPr>
          <a:xfrm>
            <a:off x="1005442" y="766725"/>
            <a:ext cx="581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Конечные точки (Endpoints)</a:t>
            </a: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9" name="Google Shape;259;p3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"/>
          <p:cNvSpPr txBox="1"/>
          <p:nvPr/>
        </p:nvSpPr>
        <p:spPr>
          <a:xfrm>
            <a:off x="1431415" y="1878767"/>
            <a:ext cx="100520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Разработать многофункционального чат-бота, позволяющего торговать криптовалютой </a:t>
            </a:r>
            <a:endParaRPr/>
          </a:p>
        </p:txBody>
      </p:sp>
      <p:sp>
        <p:nvSpPr>
          <p:cNvPr id="261" name="Google Shape;261;p3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</a:t>
            </a:r>
            <a:r>
              <a:rPr lang="en-US"/>
              <a:t>1</a:t>
            </a:r>
            <a:r>
              <a:rPr lang="ru-RU"/>
              <a:t>                            </a:t>
            </a:r>
            <a:endParaRPr/>
          </a:p>
        </p:txBody>
      </p:sp>
      <p:sp>
        <p:nvSpPr>
          <p:cNvPr id="262" name="Google Shape;262;p3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graphicFrame>
        <p:nvGraphicFramePr>
          <p:cNvPr id="263" name="Google Shape;263;p3"/>
          <p:cNvGraphicFramePr/>
          <p:nvPr/>
        </p:nvGraphicFramePr>
        <p:xfrm>
          <a:off x="1354000" y="1515875"/>
          <a:ext cx="9595350" cy="4597100"/>
        </p:xfrm>
        <a:graphic>
          <a:graphicData uri="http://schemas.openxmlformats.org/drawingml/2006/table">
            <a:tbl>
              <a:tblPr>
                <a:noFill/>
                <a:tableStyleId>{B6BAF482-75E3-4229-9D5E-CC70C21541E4}</a:tableStyleId>
              </a:tblPr>
              <a:tblGrid>
                <a:gridCol w="101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dirty="0"/>
                        <a:t>HTTP </a:t>
                      </a:r>
                      <a:r>
                        <a:rPr lang="ru-RU" dirty="0" err="1"/>
                        <a:t>Operation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Endpoint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Message Signing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Grant Type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Idempotency Key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Request Object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Response Object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POST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POST /links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Authorization Token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Да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LinkInfo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LinkCreationResponse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GET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GET /links/{linkId}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Authorization Token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N/A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LinkInfo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GET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GET /links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Authorization Token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N/A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LinkIdArray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DELETE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DELETE /links/{linkId}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Authorization Token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Нет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N/A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dirty="0"/>
                        <a:t>N/A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005452" y="766718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Команда</a:t>
            </a:r>
            <a:endParaRPr sz="2800" b="1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Москва 202</a:t>
            </a:r>
            <a:r>
              <a:rPr lang="en-US">
                <a:solidFill>
                  <a:schemeClr val="dk1"/>
                </a:solidFill>
              </a:rPr>
              <a:t>1</a:t>
            </a:r>
            <a:r>
              <a:rPr lang="ru-RU">
                <a:solidFill>
                  <a:schemeClr val="dk1"/>
                </a:solidFill>
              </a:rPr>
              <a:t>                           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2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6579" y="1920696"/>
            <a:ext cx="1048145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Кирюхин Андрей –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Android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-разработка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Точилина Полина –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Android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-разработка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тестировщик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lang="ru-RU" sz="2000" b="1" i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i="0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Дондик Ярослав 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–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Web back-end, API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, тимлид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ru-RU" sz="2000" b="1" i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Терехова София –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Web front-end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i="0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Абдельсалам</a:t>
            </a:r>
            <a:r>
              <a:rPr lang="ru-RU" sz="2000" b="1" i="0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ru-RU" sz="2000" b="1" i="0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Шади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–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Web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fullstack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-разработчик, тестировщик</a:t>
            </a:r>
            <a:endParaRPr lang="ru-RU" sz="2000" b="1" i="0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"/>
          <p:cNvSpPr txBox="1"/>
          <p:nvPr/>
        </p:nvSpPr>
        <p:spPr>
          <a:xfrm>
            <a:off x="1005442" y="766725"/>
            <a:ext cx="581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Конечные точки (Endpoints)</a:t>
            </a: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9" name="Google Shape;259;p3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"/>
          <p:cNvSpPr txBox="1"/>
          <p:nvPr/>
        </p:nvSpPr>
        <p:spPr>
          <a:xfrm>
            <a:off x="1431415" y="1878767"/>
            <a:ext cx="100520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Разработать многофункционального чат-бота, позволяющего торговать криптовалютой </a:t>
            </a:r>
            <a:endParaRPr/>
          </a:p>
        </p:txBody>
      </p:sp>
      <p:sp>
        <p:nvSpPr>
          <p:cNvPr id="261" name="Google Shape;261;p3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</a:t>
            </a:r>
            <a:r>
              <a:rPr lang="en-US"/>
              <a:t>1</a:t>
            </a:r>
            <a:r>
              <a:rPr lang="ru-RU"/>
              <a:t>                            </a:t>
            </a:r>
            <a:endParaRPr/>
          </a:p>
        </p:txBody>
      </p:sp>
      <p:sp>
        <p:nvSpPr>
          <p:cNvPr id="262" name="Google Shape;262;p3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graphicFrame>
        <p:nvGraphicFramePr>
          <p:cNvPr id="263" name="Google Shape;263;p3"/>
          <p:cNvGraphicFramePr/>
          <p:nvPr>
            <p:extLst>
              <p:ext uri="{D42A27DB-BD31-4B8C-83A1-F6EECF244321}">
                <p14:modId xmlns:p14="http://schemas.microsoft.com/office/powerpoint/2010/main" val="2335206581"/>
              </p:ext>
            </p:extLst>
          </p:nvPr>
        </p:nvGraphicFramePr>
        <p:xfrm>
          <a:off x="1353999" y="1515875"/>
          <a:ext cx="9609470" cy="4597100"/>
        </p:xfrm>
        <a:graphic>
          <a:graphicData uri="http://schemas.openxmlformats.org/drawingml/2006/table">
            <a:tbl>
              <a:tblPr>
                <a:noFill/>
                <a:tableStyleId>{B6BAF482-75E3-4229-9D5E-CC70C21541E4}</a:tableStyleId>
              </a:tblPr>
              <a:tblGrid>
                <a:gridCol w="1127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9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54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dirty="0"/>
                        <a:t>HTTP </a:t>
                      </a:r>
                      <a:r>
                        <a:rPr lang="ru-RU" dirty="0" err="1"/>
                        <a:t>Operation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dirty="0" err="1"/>
                        <a:t>Endpoint</a:t>
                      </a:r>
                      <a:endParaRPr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Grant Type</a:t>
                      </a:r>
                      <a:endParaRPr/>
                    </a:p>
                  </a:txBody>
                  <a:tcPr marL="68575" marR="68575" marT="91425" marB="91425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Idempotency Key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Request Object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/>
                        <a:t>Response Object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POST /links/auth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Username and password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AuthData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AccountData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GET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GET /send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Authorization Token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PaymentResponse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или </a:t>
                      </a:r>
                      <a:r>
                        <a:rPr lang="ru-RU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ErrorResponseObject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GET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GET /links/transactions/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linkId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}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Authorization Token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TransactionsArray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GET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GET /links/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last_transaction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linkId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}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ru-RU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LastTransactionsArray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4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7dc5f63b0_3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87dc5f63b0_3_0"/>
          <p:cNvSpPr txBox="1"/>
          <p:nvPr/>
        </p:nvSpPr>
        <p:spPr>
          <a:xfrm>
            <a:off x="1005442" y="766725"/>
            <a:ext cx="581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Пример запроса</a:t>
            </a:r>
            <a:r>
              <a:rPr lang="en-US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POST /</a:t>
            </a:r>
            <a:r>
              <a:rPr lang="ru-RU" sz="2800" b="1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links</a:t>
            </a: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1" name="Google Shape;271;g87dc5f63b0_3_0"/>
          <p:cNvSpPr/>
          <p:nvPr/>
        </p:nvSpPr>
        <p:spPr>
          <a:xfrm>
            <a:off x="911225" y="765176"/>
            <a:ext cx="94200" cy="5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2" name="Google Shape;272;g87dc5f63b0_3_0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87dc5f63b0_3_0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</a:t>
            </a:r>
            <a:r>
              <a:rPr lang="en-US"/>
              <a:t>1</a:t>
            </a:r>
            <a:r>
              <a:rPr lang="ru-RU"/>
              <a:t>                            </a:t>
            </a:r>
            <a:endParaRPr/>
          </a:p>
        </p:txBody>
      </p:sp>
      <p:sp>
        <p:nvSpPr>
          <p:cNvPr id="274" name="Google Shape;274;g87dc5f63b0_3_0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graphicFrame>
        <p:nvGraphicFramePr>
          <p:cNvPr id="275" name="Google Shape;275;g87dc5f63b0_3_0"/>
          <p:cNvGraphicFramePr/>
          <p:nvPr/>
        </p:nvGraphicFramePr>
        <p:xfrm>
          <a:off x="1116675" y="1923750"/>
          <a:ext cx="5020350" cy="3717851"/>
        </p:xfrm>
        <a:graphic>
          <a:graphicData uri="http://schemas.openxmlformats.org/drawingml/2006/table">
            <a:tbl>
              <a:tblPr>
                <a:noFill/>
                <a:tableStyleId>{B41CFB25-75D5-419A-8541-AFA5144D8B59}</a:tableStyleId>
              </a:tblPr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1 2 3 4 5 6 7 8 9 10 11 12 13 14 15 16 17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19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POST /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links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HTTP/1.1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AuthToken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: npVykVmm5XPPoDgFrVGM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x-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Idempotency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-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Key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: 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nTMVKEGdeIcCMKRItAmumfQcbudpuG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Content-Type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: 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application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json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Content-Length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: 255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{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info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{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     "PAM" : {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      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name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"Павел Ильич К.",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      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accountNumber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"41413494875561104839",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      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bankIdentificationNumber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"5199942"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},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linkType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one-time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",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specifiedSum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"143.14",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expiryDate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"2020-03-17 20:10:00",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 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message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 : "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Custom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FFFFFF"/>
                          </a:solidFill>
                        </a:rPr>
                        <a:t>message</a:t>
                      </a: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"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  }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rgbClr val="FFFFFF"/>
                          </a:solidFill>
                        </a:rPr>
                        <a:t>}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6" name="Google Shape;276;g87dc5f63b0_3_0"/>
          <p:cNvGraphicFramePr/>
          <p:nvPr/>
        </p:nvGraphicFramePr>
        <p:xfrm>
          <a:off x="6513550" y="1923750"/>
          <a:ext cx="4482400" cy="2175563"/>
        </p:xfrm>
        <a:graphic>
          <a:graphicData uri="http://schemas.openxmlformats.org/drawingml/2006/table">
            <a:tbl>
              <a:tblPr>
                <a:noFill/>
                <a:tableStyleId>{B41CFB25-75D5-419A-8541-AFA5144D8B59}</a:tableStyleId>
              </a:tblPr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1 2 3 4 5 6 7 8 9 10 11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HTTP/1.1 201 Created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Server: nginx/1.10.3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Date: Mon, 16 Mar 2020 15:32:37 GMT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Content-Type: application/json; charset=utf-8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Content-Length: 28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{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    "info": {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        "linkId": "RBl4pv"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    }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lt1"/>
                          </a:solidFill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7" name="Google Shape;277;g87dc5f63b0_3_0"/>
          <p:cNvSpPr txBox="1"/>
          <p:nvPr/>
        </p:nvSpPr>
        <p:spPr>
          <a:xfrm>
            <a:off x="1027094" y="1497700"/>
            <a:ext cx="1366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8" name="Google Shape;278;g87dc5f63b0_3_0"/>
          <p:cNvSpPr txBox="1"/>
          <p:nvPr/>
        </p:nvSpPr>
        <p:spPr>
          <a:xfrm>
            <a:off x="6513544" y="1497700"/>
            <a:ext cx="1366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7dc5f63b0_3_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87dc5f63b0_3_32"/>
          <p:cNvSpPr txBox="1"/>
          <p:nvPr/>
        </p:nvSpPr>
        <p:spPr>
          <a:xfrm>
            <a:off x="1005442" y="766725"/>
            <a:ext cx="745275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Пример запроса</a:t>
            </a:r>
            <a:r>
              <a:rPr lang="en-US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GET /</a:t>
            </a:r>
            <a:r>
              <a:rPr lang="ru-RU" sz="2800" b="1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links</a:t>
            </a: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/{</a:t>
            </a:r>
            <a:r>
              <a:rPr lang="ru-RU" sz="2800" b="1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linkId</a:t>
            </a:r>
            <a:r>
              <a:rPr lang="ru-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6" name="Google Shape;286;g87dc5f63b0_3_32"/>
          <p:cNvSpPr/>
          <p:nvPr/>
        </p:nvSpPr>
        <p:spPr>
          <a:xfrm>
            <a:off x="911225" y="765176"/>
            <a:ext cx="94200" cy="5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7" name="Google Shape;287;g87dc5f63b0_3_3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87dc5f63b0_3_32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2021                            </a:t>
            </a:r>
            <a:endParaRPr/>
          </a:p>
        </p:txBody>
      </p:sp>
      <p:sp>
        <p:nvSpPr>
          <p:cNvPr id="289" name="Google Shape;289;g87dc5f63b0_3_32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290" name="Google Shape;290;g87dc5f63b0_3_32"/>
          <p:cNvSpPr txBox="1"/>
          <p:nvPr/>
        </p:nvSpPr>
        <p:spPr>
          <a:xfrm>
            <a:off x="1027094" y="1497700"/>
            <a:ext cx="1366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Request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g87dc5f63b0_3_32"/>
          <p:cNvSpPr txBox="1"/>
          <p:nvPr/>
        </p:nvSpPr>
        <p:spPr>
          <a:xfrm>
            <a:off x="6513544" y="1497700"/>
            <a:ext cx="1366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Response</a:t>
            </a:r>
            <a:endParaRPr sz="1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92" name="Google Shape;292;g87dc5f63b0_3_32"/>
          <p:cNvGraphicFramePr/>
          <p:nvPr/>
        </p:nvGraphicFramePr>
        <p:xfrm>
          <a:off x="1105050" y="1920275"/>
          <a:ext cx="4914975" cy="440489"/>
        </p:xfrm>
        <a:graphic>
          <a:graphicData uri="http://schemas.openxmlformats.org/drawingml/2006/table">
            <a:tbl>
              <a:tblPr>
                <a:noFill/>
                <a:tableStyleId>{B41CFB25-75D5-419A-8541-AFA5144D8B59}</a:tableStyleId>
              </a:tblPr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1 2  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GET /links/RBl4pv HTTP/1.1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AuthToken: npVykVmm5XPPoDgFrVGM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3" name="Google Shape;293;g87dc5f63b0_3_32"/>
          <p:cNvGraphicFramePr/>
          <p:nvPr/>
        </p:nvGraphicFramePr>
        <p:xfrm>
          <a:off x="6513550" y="1923763"/>
          <a:ext cx="4944350" cy="3717851"/>
        </p:xfrm>
        <a:graphic>
          <a:graphicData uri="http://schemas.openxmlformats.org/drawingml/2006/table">
            <a:tbl>
              <a:tblPr>
                <a:noFill/>
                <a:tableStyleId>{B41CFB25-75D5-419A-8541-AFA5144D8B59}</a:tableStyleId>
              </a:tblPr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1 2 3 4 5 6 7 8 9 10 11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13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17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18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HTTP/1.1 200 OK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Server: nginx/1.10.3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Date: Mon, 16 Mar 2020 15:57:10 GMT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Content-Type: application/json; charset=utf-8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Content-Length: 203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"info": {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"PAM": {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    "name": "Павел Ильич К.",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    "accountNumber": "41413494875561104839",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    "bankIdentificationNumber" : "5199942"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},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"linkType": "one-time",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"message": "Custom message",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"specifiedSum": 143.14,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    "expiryDate": "2020-03-17 20:10:00"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    }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FFFFFF"/>
                          </a:solidFill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L="35650" marR="35650" marT="35650" marB="3565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3000"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"/>
          <p:cNvSpPr/>
          <p:nvPr/>
        </p:nvSpPr>
        <p:spPr>
          <a:xfrm>
            <a:off x="0" y="-66675"/>
            <a:ext cx="12192000" cy="694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8" t="55" r="-48" b="19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"/>
          <p:cNvSpPr txBox="1">
            <a:spLocks noGrp="1"/>
          </p:cNvSpPr>
          <p:nvPr>
            <p:ph type="ctrTitle"/>
          </p:nvPr>
        </p:nvSpPr>
        <p:spPr>
          <a:xfrm>
            <a:off x="830580" y="3814793"/>
            <a:ext cx="10530840" cy="73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fortaa"/>
              <a:buNone/>
            </a:pPr>
            <a:r>
              <a:rPr lang="ru-RU" sz="3600" cap="none"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 sz="3600" cap="none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1" name="Google Shape;311;p5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b="19863"/>
          <a:stretch/>
        </p:blipFill>
        <p:spPr>
          <a:xfrm>
            <a:off x="4854811" y="460185"/>
            <a:ext cx="2300998" cy="2376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"/>
          <p:cNvSpPr txBox="1"/>
          <p:nvPr/>
        </p:nvSpPr>
        <p:spPr>
          <a:xfrm>
            <a:off x="2962747" y="5835186"/>
            <a:ext cx="6266506" cy="73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</a:pPr>
            <a:r>
              <a:rPr lang="ru-RU" sz="1600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Москва - 2021</a:t>
            </a:r>
            <a:endParaRPr sz="1600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005452" y="766718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Идея</a:t>
            </a:r>
            <a:endParaRPr sz="2800" b="1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Москва 202</a:t>
            </a:r>
            <a:r>
              <a:rPr lang="en-US">
                <a:solidFill>
                  <a:schemeClr val="dk1"/>
                </a:solidFill>
              </a:rPr>
              <a:t>1</a:t>
            </a:r>
            <a:r>
              <a:rPr lang="ru-RU">
                <a:solidFill>
                  <a:schemeClr val="dk1"/>
                </a:solidFill>
              </a:rPr>
              <a:t>                            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911225" y="1906700"/>
            <a:ext cx="10052100" cy="4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Использование коротких ссылок для переводов</a:t>
            </a: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Снижение количества времени на перевод</a:t>
            </a: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Приватность личного номера телефона/номера карты</a:t>
            </a: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Заданные параметры для перевода (время действия ссылки, сумма, пользовательское сообщение)</a:t>
            </a: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Использование </a:t>
            </a:r>
            <a:r>
              <a:rPr lang="ru-RU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deep-linking</a:t>
            </a:r>
            <a:r>
              <a:rPr lang="ru-RU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для перехода из браузера в банковское приложение</a:t>
            </a: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63623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6"/>
          <p:cNvCxnSpPr/>
          <p:nvPr/>
        </p:nvCxnSpPr>
        <p:spPr>
          <a:xfrm>
            <a:off x="1471625" y="1456850"/>
            <a:ext cx="224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6"/>
          <p:cNvSpPr txBox="1"/>
          <p:nvPr/>
        </p:nvSpPr>
        <p:spPr>
          <a:xfrm>
            <a:off x="483178" y="630350"/>
            <a:ext cx="20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Получатель</a:t>
            </a:r>
            <a:endParaRPr sz="16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085" y="991925"/>
            <a:ext cx="763386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 descr="https://icon-library.net/images/smartphone-icon-png/smartphone-icon-png-2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425" y="1242000"/>
            <a:ext cx="873000" cy="8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6"/>
          <p:cNvCxnSpPr/>
          <p:nvPr/>
        </p:nvCxnSpPr>
        <p:spPr>
          <a:xfrm>
            <a:off x="4576275" y="1453300"/>
            <a:ext cx="1785900" cy="7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7" name="Google Shape;177;p6" descr="https://www.freepngimg.com/download/finance/65215-finance-simulator-pattern-loan-truck-banks-ban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6710" y="1275887"/>
            <a:ext cx="1245977" cy="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 descr="https://sun9-49.userapi.com/c858328/v858328724/f8364/rAQo528gBd4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60801" y="2900584"/>
            <a:ext cx="2132428" cy="10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10401488" y="3203534"/>
            <a:ext cx="1398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MIR SERVICE</a:t>
            </a:r>
            <a:endParaRPr sz="18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0" name="Google Shape;180;p6"/>
          <p:cNvCxnSpPr/>
          <p:nvPr/>
        </p:nvCxnSpPr>
        <p:spPr>
          <a:xfrm>
            <a:off x="7472322" y="1685446"/>
            <a:ext cx="2663400" cy="122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181;p6"/>
          <p:cNvCxnSpPr/>
          <p:nvPr/>
        </p:nvCxnSpPr>
        <p:spPr>
          <a:xfrm rot="10800000">
            <a:off x="7472350" y="1990350"/>
            <a:ext cx="2559600" cy="1155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2" name="Google Shape;182;p6"/>
          <p:cNvCxnSpPr/>
          <p:nvPr/>
        </p:nvCxnSpPr>
        <p:spPr>
          <a:xfrm rot="10800000">
            <a:off x="4597725" y="1910450"/>
            <a:ext cx="175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3" name="Google Shape;183;p6"/>
          <p:cNvCxnSpPr/>
          <p:nvPr/>
        </p:nvCxnSpPr>
        <p:spPr>
          <a:xfrm rot="10800000">
            <a:off x="1493022" y="1914046"/>
            <a:ext cx="2184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4" name="Google Shape;184;p6"/>
          <p:cNvCxnSpPr/>
          <p:nvPr/>
        </p:nvCxnSpPr>
        <p:spPr>
          <a:xfrm>
            <a:off x="1232775" y="2371025"/>
            <a:ext cx="0" cy="215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5" name="Google Shape;185;p6"/>
          <p:cNvSpPr txBox="1"/>
          <p:nvPr/>
        </p:nvSpPr>
        <p:spPr>
          <a:xfrm>
            <a:off x="1408800" y="940500"/>
            <a:ext cx="29682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Запрос на создание ссылки</a:t>
            </a:r>
            <a:endParaRPr sz="14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493025" y="1951875"/>
            <a:ext cx="2535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Получение короткой ссылки</a:t>
            </a:r>
            <a:endParaRPr sz="14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2775" y="4717587"/>
            <a:ext cx="763400" cy="106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4576275" y="699375"/>
            <a:ext cx="22488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Валидация пользователя</a:t>
            </a:r>
            <a:endParaRPr sz="13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и запрос в банк</a:t>
            </a:r>
            <a:endParaRPr sz="13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423325" y="5833050"/>
            <a:ext cx="190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5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Отправитель</a:t>
            </a:r>
            <a:endParaRPr sz="15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0" name="Google Shape;190;p6"/>
          <p:cNvCxnSpPr/>
          <p:nvPr/>
        </p:nvCxnSpPr>
        <p:spPr>
          <a:xfrm>
            <a:off x="1947825" y="4996700"/>
            <a:ext cx="162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1" name="Google Shape;191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28025" y="4186225"/>
            <a:ext cx="1750200" cy="11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 txBox="1"/>
          <p:nvPr/>
        </p:nvSpPr>
        <p:spPr>
          <a:xfrm rot="1437563">
            <a:off x="7386336" y="2493862"/>
            <a:ext cx="2248768" cy="6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Возвращение сгенерированной ссылки</a:t>
            </a:r>
            <a:endParaRPr sz="13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https://sbr.ly/</a:t>
            </a:r>
            <a:r>
              <a:rPr lang="ru-RU" sz="13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xTq34A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6"/>
          <p:cNvSpPr txBox="1"/>
          <p:nvPr/>
        </p:nvSpPr>
        <p:spPr>
          <a:xfrm rot="1473697">
            <a:off x="8100753" y="1481849"/>
            <a:ext cx="2248891" cy="4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Запрос в облачный сервис на создание короткой ссылки для счёта</a:t>
            </a:r>
            <a:endParaRPr sz="13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1683300" y="4132900"/>
            <a:ext cx="2419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Переход по полученной </a:t>
            </a:r>
            <a:endParaRPr sz="13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ссылке https://sbr.ly/</a:t>
            </a:r>
            <a:r>
              <a:rPr lang="ru-RU" sz="13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xTq34A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5" name="Google Shape;195;p6" descr="https://icon-library.net/images/smartphone-icon-png/smartphone-icon-png-2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7525" y="4737075"/>
            <a:ext cx="873000" cy="8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6"/>
          <p:cNvCxnSpPr/>
          <p:nvPr/>
        </p:nvCxnSpPr>
        <p:spPr>
          <a:xfrm>
            <a:off x="6266025" y="5100600"/>
            <a:ext cx="35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7" name="Google Shape;197;p6"/>
          <p:cNvSpPr txBox="1"/>
          <p:nvPr/>
        </p:nvSpPr>
        <p:spPr>
          <a:xfrm>
            <a:off x="4469350" y="1966875"/>
            <a:ext cx="2248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Передача ссылки</a:t>
            </a:r>
            <a:endParaRPr sz="13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https://sbr.ly/</a:t>
            </a:r>
            <a:r>
              <a:rPr lang="ru-RU" sz="13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xTq34A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6788500" y="4438575"/>
            <a:ext cx="299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Переход в банковское приложение</a:t>
            </a:r>
            <a:endParaRPr sz="14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9" name="Google Shape;199;p6"/>
          <p:cNvCxnSpPr/>
          <p:nvPr/>
        </p:nvCxnSpPr>
        <p:spPr>
          <a:xfrm>
            <a:off x="10810575" y="4996700"/>
            <a:ext cx="5928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6"/>
          <p:cNvCxnSpPr/>
          <p:nvPr/>
        </p:nvCxnSpPr>
        <p:spPr>
          <a:xfrm>
            <a:off x="11411175" y="4995325"/>
            <a:ext cx="0" cy="489300"/>
          </a:xfrm>
          <a:prstGeom prst="straightConnector1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6"/>
          <p:cNvCxnSpPr/>
          <p:nvPr/>
        </p:nvCxnSpPr>
        <p:spPr>
          <a:xfrm rot="10800000">
            <a:off x="10781000" y="5475122"/>
            <a:ext cx="6396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2" name="Google Shape;202;p6"/>
          <p:cNvSpPr txBox="1"/>
          <p:nvPr/>
        </p:nvSpPr>
        <p:spPr>
          <a:xfrm>
            <a:off x="10441800" y="4339325"/>
            <a:ext cx="17502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Осуществление перевода</a:t>
            </a:r>
            <a:endParaRPr sz="1300" b="1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3" name="Google Shape;203;p6"/>
          <p:cNvCxnSpPr/>
          <p:nvPr/>
        </p:nvCxnSpPr>
        <p:spPr>
          <a:xfrm rot="10800000">
            <a:off x="1937925" y="5484625"/>
            <a:ext cx="7883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4" name="Google Shape;204;p6"/>
          <p:cNvSpPr txBox="1"/>
          <p:nvPr/>
        </p:nvSpPr>
        <p:spPr>
          <a:xfrm>
            <a:off x="5153538" y="5475125"/>
            <a:ext cx="178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Успешный перевод</a:t>
            </a:r>
            <a:endParaRPr sz="14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334974" y="2896050"/>
            <a:ext cx="172080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Отправление ссылки через мессенджер/СМС/</a:t>
            </a:r>
            <a:r>
              <a:rPr lang="ru-RU" sz="1200" i="0" u="none" strike="noStrike" cap="none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Еmail</a:t>
            </a:r>
            <a:r>
              <a:rPr lang="ru-RU" sz="12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/QR</a:t>
            </a:r>
            <a:endParaRPr sz="12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6343980" y="1989389"/>
            <a:ext cx="131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0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Банк эмитент</a:t>
            </a:r>
            <a:endParaRPr sz="10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6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Москва 202</a:t>
            </a:r>
            <a:r>
              <a:rPr lang="en-US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lang="ru-RU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8" name="Google Shape;208;p6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latin typeface="Comfortaa"/>
                <a:ea typeface="Comfortaa"/>
                <a:cs typeface="Comfortaa"/>
                <a:sym typeface="Comfortaa"/>
              </a:rPr>
              <a:t>4</a:t>
            </a:fld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/>
        </p:nvSpPr>
        <p:spPr>
          <a:xfrm>
            <a:off x="4101425" y="188150"/>
            <a:ext cx="460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Осуществление перевода</a:t>
            </a:r>
            <a:endParaRPr sz="18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5" name="Google Shape;215;p7" descr="https://icon-library.net/images/smartphone-icon-png/smartphone-icon-png-2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550" y="1379500"/>
            <a:ext cx="873000" cy="8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7"/>
          <p:cNvCxnSpPr/>
          <p:nvPr/>
        </p:nvCxnSpPr>
        <p:spPr>
          <a:xfrm>
            <a:off x="1852625" y="1609250"/>
            <a:ext cx="224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7" name="Google Shape;217;p7"/>
          <p:cNvSpPr txBox="1"/>
          <p:nvPr/>
        </p:nvSpPr>
        <p:spPr>
          <a:xfrm>
            <a:off x="1774025" y="1050575"/>
            <a:ext cx="2535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Запрос на перевод по короткой ссылке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8" name="Google Shape;218;p7" descr="https://www.freepngimg.com/download/finance/65215-finance-simulator-pattern-loan-truck-banks-ba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9035" y="1279187"/>
            <a:ext cx="1245977" cy="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 descr="https://sun9-49.userapi.com/c858328/v858328724/f8364/rAQo528gBd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6800" y="943668"/>
            <a:ext cx="2535000" cy="1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"/>
          <p:cNvSpPr txBox="1"/>
          <p:nvPr/>
        </p:nvSpPr>
        <p:spPr>
          <a:xfrm>
            <a:off x="8862792" y="1482188"/>
            <a:ext cx="16626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7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MIR SERVICE</a:t>
            </a:r>
            <a:endParaRPr sz="17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1" name="Google Shape;221;p7"/>
          <p:cNvCxnSpPr/>
          <p:nvPr/>
        </p:nvCxnSpPr>
        <p:spPr>
          <a:xfrm>
            <a:off x="5586425" y="1228250"/>
            <a:ext cx="224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2" name="Google Shape;222;p7"/>
          <p:cNvSpPr txBox="1"/>
          <p:nvPr/>
        </p:nvSpPr>
        <p:spPr>
          <a:xfrm>
            <a:off x="5186300" y="670963"/>
            <a:ext cx="34260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Запрос на получение данных по короткой ссылке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3" name="Google Shape;223;p7"/>
          <p:cNvCxnSpPr/>
          <p:nvPr/>
        </p:nvCxnSpPr>
        <p:spPr>
          <a:xfrm rot="10800000">
            <a:off x="5586425" y="1761650"/>
            <a:ext cx="224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4" name="Google Shape;224;p7"/>
          <p:cNvSpPr txBox="1"/>
          <p:nvPr/>
        </p:nvSpPr>
        <p:spPr>
          <a:xfrm>
            <a:off x="5812625" y="1431575"/>
            <a:ext cx="2359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Данные о счете получателя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5" name="Google Shape;22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4313" y="3532487"/>
            <a:ext cx="1886122" cy="67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7"/>
          <p:cNvCxnSpPr/>
          <p:nvPr/>
        </p:nvCxnSpPr>
        <p:spPr>
          <a:xfrm>
            <a:off x="5586425" y="2218850"/>
            <a:ext cx="224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7"/>
          <p:cNvCxnSpPr/>
          <p:nvPr/>
        </p:nvCxnSpPr>
        <p:spPr>
          <a:xfrm>
            <a:off x="5186300" y="2551100"/>
            <a:ext cx="0" cy="80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8" name="Google Shape;228;p7"/>
          <p:cNvSpPr txBox="1"/>
          <p:nvPr/>
        </p:nvSpPr>
        <p:spPr>
          <a:xfrm>
            <a:off x="5812625" y="1888775"/>
            <a:ext cx="2359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Подтверждение перевода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9" name="Google Shape;229;p7"/>
          <p:cNvCxnSpPr/>
          <p:nvPr/>
        </p:nvCxnSpPr>
        <p:spPr>
          <a:xfrm>
            <a:off x="5194125" y="4411425"/>
            <a:ext cx="0" cy="85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30" name="Google Shape;23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0995" y="5258585"/>
            <a:ext cx="949075" cy="9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 txBox="1"/>
          <p:nvPr/>
        </p:nvSpPr>
        <p:spPr>
          <a:xfrm>
            <a:off x="4067838" y="1972399"/>
            <a:ext cx="166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Банк эмитент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>
                <a:latin typeface="Comfortaa"/>
                <a:ea typeface="Comfortaa"/>
                <a:cs typeface="Comfortaa"/>
                <a:sym typeface="Comfortaa"/>
              </a:rPr>
              <a:t>Отправителя</a:t>
            </a:r>
            <a:endParaRPr sz="12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4101425" y="6108785"/>
            <a:ext cx="1727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Банк эмитент</a:t>
            </a:r>
            <a:endParaRPr lang="en-US" sz="12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>
                <a:latin typeface="Comfortaa"/>
                <a:ea typeface="Comfortaa"/>
                <a:cs typeface="Comfortaa"/>
                <a:sym typeface="Comfortaa"/>
              </a:rPr>
              <a:t>Получателя</a:t>
            </a:r>
            <a:endParaRPr sz="12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33" name="Google Shape;233;p7"/>
          <p:cNvCxnSpPr/>
          <p:nvPr/>
        </p:nvCxnSpPr>
        <p:spPr>
          <a:xfrm rot="10800000">
            <a:off x="4805300" y="2531593"/>
            <a:ext cx="0" cy="80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7"/>
          <p:cNvCxnSpPr/>
          <p:nvPr/>
        </p:nvCxnSpPr>
        <p:spPr>
          <a:xfrm rot="10800000">
            <a:off x="4805300" y="4411282"/>
            <a:ext cx="0" cy="84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7"/>
          <p:cNvCxnSpPr/>
          <p:nvPr/>
        </p:nvCxnSpPr>
        <p:spPr>
          <a:xfrm rot="10800000">
            <a:off x="1852625" y="2218850"/>
            <a:ext cx="224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6" name="Google Shape;236;p7"/>
          <p:cNvSpPr txBox="1"/>
          <p:nvPr/>
        </p:nvSpPr>
        <p:spPr>
          <a:xfrm>
            <a:off x="1850225" y="1888775"/>
            <a:ext cx="2359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3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Подтверждение перевода</a:t>
            </a:r>
            <a:endParaRPr sz="1300" b="1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Москва 202</a:t>
            </a:r>
            <a:r>
              <a:rPr lang="en-US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lang="ru-RU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7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latin typeface="Comfortaa"/>
                <a:ea typeface="Comfortaa"/>
                <a:cs typeface="Comfortaa"/>
                <a:sym typeface="Comfortaa"/>
              </a:rPr>
              <a:t>5</a:t>
            </a:fld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005452" y="766718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Архитектура сервиса</a:t>
            </a:r>
            <a:endParaRPr sz="2800" b="1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Москва 202</a:t>
            </a:r>
            <a:r>
              <a:rPr lang="en-US">
                <a:solidFill>
                  <a:schemeClr val="dk1"/>
                </a:solidFill>
              </a:rPr>
              <a:t>1</a:t>
            </a:r>
            <a:r>
              <a:rPr lang="ru-RU">
                <a:solidFill>
                  <a:schemeClr val="dk1"/>
                </a:solidFill>
              </a:rPr>
              <a:t>                            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26167B2-FE9B-4F12-AF76-877BADA46A49}"/>
              </a:ext>
            </a:extLst>
          </p:cNvPr>
          <p:cNvSpPr/>
          <p:nvPr/>
        </p:nvSpPr>
        <p:spPr>
          <a:xfrm>
            <a:off x="558281" y="1420229"/>
            <a:ext cx="10943254" cy="48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2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" name="Google Shape;178;p6" descr="https://sun9-49.userapi.com/c858328/v858328724/f8364/rAQo528gBd4.jpg">
            <a:extLst>
              <a:ext uri="{FF2B5EF4-FFF2-40B4-BE49-F238E27FC236}">
                <a16:creationId xmlns:a16="http://schemas.microsoft.com/office/drawing/2014/main" id="{F364C929-D423-4C84-8C8B-8FA476AC8D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2481" y="1480266"/>
            <a:ext cx="1062518" cy="5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3EE5B8AF-76DA-4525-8DEB-C687994FF7D7}"/>
              </a:ext>
            </a:extLst>
          </p:cNvPr>
          <p:cNvSpPr txBox="1"/>
          <p:nvPr/>
        </p:nvSpPr>
        <p:spPr>
          <a:xfrm>
            <a:off x="8834870" y="1592244"/>
            <a:ext cx="850129" cy="2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MIR SERVICE</a:t>
            </a:r>
            <a:endParaRPr sz="105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69E333-A0A8-4293-B23D-29AF08C2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77" y="1727115"/>
            <a:ext cx="398106" cy="3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035BB-BD9A-4988-9A6B-A016F26A801E}"/>
              </a:ext>
            </a:extLst>
          </p:cNvPr>
          <p:cNvSpPr txBox="1"/>
          <p:nvPr/>
        </p:nvSpPr>
        <p:spPr>
          <a:xfrm>
            <a:off x="3797229" y="2079300"/>
            <a:ext cx="11508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>
                <a:latin typeface="Comfortaa"/>
                <a:sym typeface="Comfortaa"/>
              </a:rPr>
              <a:t>База данных коротких ссылок</a:t>
            </a:r>
            <a:endParaRPr lang="ru-RU" sz="105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32F71-3BDE-49CA-859C-5C5E28E7EFD2}"/>
              </a:ext>
            </a:extLst>
          </p:cNvPr>
          <p:cNvSpPr/>
          <p:nvPr/>
        </p:nvSpPr>
        <p:spPr>
          <a:xfrm>
            <a:off x="5291419" y="2228088"/>
            <a:ext cx="1689100" cy="75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6BA71-BF96-4D9F-8496-0E7AB896B202}"/>
              </a:ext>
            </a:extLst>
          </p:cNvPr>
          <p:cNvSpPr txBox="1"/>
          <p:nvPr/>
        </p:nvSpPr>
        <p:spPr>
          <a:xfrm>
            <a:off x="5238384" y="2376863"/>
            <a:ext cx="182525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REST API для работы с короткими ссылками</a:t>
            </a:r>
            <a:endParaRPr lang="ru-RU" sz="1100" dirty="0">
              <a:latin typeface="Comfortaa" panose="000008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CB775F-3AE8-4B96-AF90-032C39271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848" y="4627142"/>
            <a:ext cx="765176" cy="76517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28AC228-7042-4972-A0D9-E8B4C3228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535" y="4672595"/>
            <a:ext cx="765176" cy="765176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8D45D6B-A50B-4B42-B0EA-98D2D621ABEB}"/>
              </a:ext>
            </a:extLst>
          </p:cNvPr>
          <p:cNvSpPr/>
          <p:nvPr/>
        </p:nvSpPr>
        <p:spPr>
          <a:xfrm>
            <a:off x="5113425" y="3828132"/>
            <a:ext cx="2108200" cy="651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27D7A-34D0-4EB3-8F5E-40E35380BC1B}"/>
              </a:ext>
            </a:extLst>
          </p:cNvPr>
          <p:cNvSpPr txBox="1"/>
          <p:nvPr/>
        </p:nvSpPr>
        <p:spPr>
          <a:xfrm>
            <a:off x="5126144" y="3862979"/>
            <a:ext cx="208915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REST API для взаимодействия с ядром и для работы банков</a:t>
            </a:r>
            <a:endParaRPr lang="ru-RU" sz="1100">
              <a:latin typeface="Comfortaa" panose="000008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807134-5494-49E3-9B13-F5AA6833C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944" y="5107488"/>
            <a:ext cx="867266" cy="86726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DEB376-44C9-4A1E-A27B-8142A7FA144A}"/>
              </a:ext>
            </a:extLst>
          </p:cNvPr>
          <p:cNvSpPr/>
          <p:nvPr/>
        </p:nvSpPr>
        <p:spPr>
          <a:xfrm>
            <a:off x="3564294" y="1592244"/>
            <a:ext cx="5029200" cy="3080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470EB40F-9780-416E-98EF-288A3E538C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64057" y="2832499"/>
            <a:ext cx="3337011" cy="1746281"/>
          </a:xfrm>
          <a:prstGeom prst="bentConnector3">
            <a:avLst>
              <a:gd name="adj1" fmla="val 10005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2880E2-098F-4ADC-A78B-F573CD6F765D}"/>
              </a:ext>
            </a:extLst>
          </p:cNvPr>
          <p:cNvSpPr txBox="1"/>
          <p:nvPr/>
        </p:nvSpPr>
        <p:spPr>
          <a:xfrm>
            <a:off x="5630399" y="5843427"/>
            <a:ext cx="1068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1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Ядро ПС МИР</a:t>
            </a:r>
            <a:endParaRPr lang="ru-RU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A69D4-3D02-476D-9CD8-33D3894B3783}"/>
              </a:ext>
            </a:extLst>
          </p:cNvPr>
          <p:cNvSpPr txBox="1"/>
          <p:nvPr/>
        </p:nvSpPr>
        <p:spPr>
          <a:xfrm>
            <a:off x="4058659" y="4769627"/>
            <a:ext cx="10909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50">
                <a:latin typeface="Comfortaa" panose="00000800000000000000" pitchFamily="2" charset="0"/>
              </a:rPr>
              <a:t>2. Запрос </a:t>
            </a:r>
          </a:p>
          <a:p>
            <a:pPr algn="r"/>
            <a:r>
              <a:rPr lang="ru-RU" sz="1050">
                <a:latin typeface="Comfortaa" panose="00000800000000000000" pitchFamily="2" charset="0"/>
              </a:rPr>
              <a:t>к ядру от </a:t>
            </a:r>
            <a:r>
              <a:rPr lang="ru-RU" sz="1050" i="1">
                <a:latin typeface="Comfortaa" panose="00000800000000000000" pitchFamily="2" charset="0"/>
              </a:rPr>
              <a:t>банка 1</a:t>
            </a:r>
          </a:p>
        </p:txBody>
      </p: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8E747FE0-53FC-40B7-87E3-A4087A535FD5}"/>
              </a:ext>
            </a:extLst>
          </p:cNvPr>
          <p:cNvCxnSpPr>
            <a:stCxn id="5" idx="3"/>
          </p:cNvCxnSpPr>
          <p:nvPr/>
        </p:nvCxnSpPr>
        <p:spPr>
          <a:xfrm flipV="1">
            <a:off x="1933024" y="4204355"/>
            <a:ext cx="3110316" cy="805375"/>
          </a:xfrm>
          <a:prstGeom prst="bentConnector3">
            <a:avLst>
              <a:gd name="adj1" fmla="val 7273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58F98539-2069-4798-BF35-F14BD0419549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4958106" y="4768283"/>
            <a:ext cx="979766" cy="56591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9BBB3026-C9B7-427E-A6B3-B47E0F4B7F50}"/>
              </a:ext>
            </a:extLst>
          </p:cNvPr>
          <p:cNvCxnSpPr>
            <a:cxnSpLocks/>
          </p:cNvCxnSpPr>
          <p:nvPr/>
        </p:nvCxnSpPr>
        <p:spPr>
          <a:xfrm>
            <a:off x="7345702" y="4277606"/>
            <a:ext cx="2484099" cy="756309"/>
          </a:xfrm>
          <a:prstGeom prst="bentConnector3">
            <a:avLst>
              <a:gd name="adj1" fmla="val 5713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6398B1-3320-411E-B5DA-8100FA15765F}"/>
              </a:ext>
            </a:extLst>
          </p:cNvPr>
          <p:cNvSpPr txBox="1"/>
          <p:nvPr/>
        </p:nvSpPr>
        <p:spPr>
          <a:xfrm>
            <a:off x="2002015" y="4611555"/>
            <a:ext cx="21252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>
                <a:latin typeface="Comfortaa" panose="00000800000000000000" pitchFamily="2" charset="0"/>
              </a:rPr>
              <a:t>1. Запрос на авторизацию от </a:t>
            </a:r>
            <a:r>
              <a:rPr lang="ru-RU" sz="1050" i="1">
                <a:latin typeface="Comfortaa" panose="00000800000000000000" pitchFamily="2" charset="0"/>
              </a:rPr>
              <a:t>банка 1</a:t>
            </a:r>
          </a:p>
        </p:txBody>
      </p: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94C8E0C7-9A4B-413A-85B9-0F711983764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4102" y="4746733"/>
            <a:ext cx="1075435" cy="579672"/>
          </a:xfrm>
          <a:prstGeom prst="bentConnector3">
            <a:avLst>
              <a:gd name="adj1" fmla="val -32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C95267-8CB0-48FA-B0FC-50B6B4594823}"/>
              </a:ext>
            </a:extLst>
          </p:cNvPr>
          <p:cNvSpPr txBox="1"/>
          <p:nvPr/>
        </p:nvSpPr>
        <p:spPr>
          <a:xfrm>
            <a:off x="774223" y="5300457"/>
            <a:ext cx="1574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Моб. приложение</a:t>
            </a:r>
          </a:p>
          <a:p>
            <a:pPr algn="ctr"/>
            <a:r>
              <a:rPr lang="ru-RU" sz="1050" i="1">
                <a:latin typeface="Comfortaa" panose="00000800000000000000" pitchFamily="2" charset="0"/>
              </a:rPr>
              <a:t>Банка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2CFA9-E8C8-41E8-83C8-4176A7016197}"/>
              </a:ext>
            </a:extLst>
          </p:cNvPr>
          <p:cNvSpPr txBox="1"/>
          <p:nvPr/>
        </p:nvSpPr>
        <p:spPr>
          <a:xfrm>
            <a:off x="9485570" y="5315620"/>
            <a:ext cx="1574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Моб. приложение</a:t>
            </a:r>
          </a:p>
          <a:p>
            <a:pPr algn="ctr"/>
            <a:r>
              <a:rPr lang="ru-RU" sz="1050" i="1">
                <a:latin typeface="Comfortaa" panose="00000800000000000000" pitchFamily="2" charset="0"/>
              </a:rPr>
              <a:t>Банка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49322B-57C5-45F2-ABC5-E58E3899F190}"/>
              </a:ext>
            </a:extLst>
          </p:cNvPr>
          <p:cNvSpPr txBox="1"/>
          <p:nvPr/>
        </p:nvSpPr>
        <p:spPr>
          <a:xfrm>
            <a:off x="7224896" y="4836934"/>
            <a:ext cx="10909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>
                <a:latin typeface="Comfortaa" panose="00000800000000000000" pitchFamily="2" charset="0"/>
              </a:rPr>
              <a:t>3. Запрос </a:t>
            </a:r>
          </a:p>
          <a:p>
            <a:r>
              <a:rPr lang="ru-RU" sz="1050">
                <a:latin typeface="Comfortaa" panose="00000800000000000000" pitchFamily="2" charset="0"/>
              </a:rPr>
              <a:t>от ядра к </a:t>
            </a:r>
            <a:r>
              <a:rPr lang="ru-RU" sz="1050" i="1">
                <a:latin typeface="Comfortaa" panose="00000800000000000000" pitchFamily="2" charset="0"/>
              </a:rPr>
              <a:t>банку 2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52BCC8B5-2B06-48AE-97C6-B9F29483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08" y="3191155"/>
            <a:ext cx="398106" cy="3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324769D-C33B-46D5-8C33-72A0E10D8A4B}"/>
              </a:ext>
            </a:extLst>
          </p:cNvPr>
          <p:cNvSpPr txBox="1"/>
          <p:nvPr/>
        </p:nvSpPr>
        <p:spPr>
          <a:xfrm>
            <a:off x="3634010" y="3619540"/>
            <a:ext cx="1461953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>
                <a:latin typeface="Comfortaa"/>
                <a:sym typeface="Comfortaa"/>
              </a:rPr>
              <a:t>База с данными банков</a:t>
            </a:r>
            <a:endParaRPr lang="ru-RU" sz="1050"/>
          </a:p>
        </p:txBody>
      </p:sp>
      <p:cxnSp>
        <p:nvCxnSpPr>
          <p:cNvPr id="72" name="Соединитель: уступ 71">
            <a:extLst>
              <a:ext uri="{FF2B5EF4-FFF2-40B4-BE49-F238E27FC236}">
                <a16:creationId xmlns:a16="http://schemas.microsoft.com/office/drawing/2014/main" id="{B0F0E4DB-4D0E-42E5-B2B1-B6CB62FBBB12}"/>
              </a:ext>
            </a:extLst>
          </p:cNvPr>
          <p:cNvCxnSpPr>
            <a:cxnSpLocks/>
          </p:cNvCxnSpPr>
          <p:nvPr/>
        </p:nvCxnSpPr>
        <p:spPr>
          <a:xfrm flipV="1">
            <a:off x="1480537" y="2702209"/>
            <a:ext cx="3520530" cy="1864223"/>
          </a:xfrm>
          <a:prstGeom prst="bentConnector3">
            <a:avLst>
              <a:gd name="adj1" fmla="val 3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Соединитель: уступ 93">
            <a:extLst>
              <a:ext uri="{FF2B5EF4-FFF2-40B4-BE49-F238E27FC236}">
                <a16:creationId xmlns:a16="http://schemas.microsoft.com/office/drawing/2014/main" id="{3C5F3501-5D32-41C4-AFC4-1EFEC4E74968}"/>
              </a:ext>
            </a:extLst>
          </p:cNvPr>
          <p:cNvCxnSpPr>
            <a:cxnSpLocks/>
          </p:cNvCxnSpPr>
          <p:nvPr/>
        </p:nvCxnSpPr>
        <p:spPr>
          <a:xfrm rot="5400000">
            <a:off x="6400747" y="4760940"/>
            <a:ext cx="908020" cy="445643"/>
          </a:xfrm>
          <a:prstGeom prst="bentConnector3">
            <a:avLst>
              <a:gd name="adj1" fmla="val 998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12E5570-B849-42F0-8883-A087F40D0CAF}"/>
              </a:ext>
            </a:extLst>
          </p:cNvPr>
          <p:cNvSpPr txBox="1"/>
          <p:nvPr/>
        </p:nvSpPr>
        <p:spPr>
          <a:xfrm>
            <a:off x="6038409" y="4782613"/>
            <a:ext cx="1068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50">
                <a:latin typeface="Comfortaa" panose="00000800000000000000" pitchFamily="2" charset="0"/>
              </a:rPr>
              <a:t>4. Ответ от </a:t>
            </a:r>
            <a:r>
              <a:rPr lang="ru-RU" sz="1050" i="1">
                <a:latin typeface="Comfortaa" panose="00000800000000000000" pitchFamily="2" charset="0"/>
              </a:rPr>
              <a:t>банка 2</a:t>
            </a:r>
          </a:p>
        </p:txBody>
      </p:sp>
      <p:cxnSp>
        <p:nvCxnSpPr>
          <p:cNvPr id="102" name="Соединитель: уступ 101">
            <a:extLst>
              <a:ext uri="{FF2B5EF4-FFF2-40B4-BE49-F238E27FC236}">
                <a16:creationId xmlns:a16="http://schemas.microsoft.com/office/drawing/2014/main" id="{100FE409-26BE-43FB-BEA9-3096FF6850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79038" y="4720532"/>
            <a:ext cx="881164" cy="461018"/>
          </a:xfrm>
          <a:prstGeom prst="bentConnector3">
            <a:avLst>
              <a:gd name="adj1" fmla="val 23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7360C06-97E0-4EA1-B304-2F6EF2A6BFA7}"/>
              </a:ext>
            </a:extLst>
          </p:cNvPr>
          <p:cNvSpPr txBox="1"/>
          <p:nvPr/>
        </p:nvSpPr>
        <p:spPr>
          <a:xfrm>
            <a:off x="5243226" y="4775462"/>
            <a:ext cx="1068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>
                <a:latin typeface="Comfortaa" panose="00000800000000000000" pitchFamily="2" charset="0"/>
              </a:rPr>
              <a:t>5. Статус операции</a:t>
            </a:r>
            <a:endParaRPr lang="ru-RU" sz="1050" i="1">
              <a:latin typeface="Comfortaa" panose="00000800000000000000" pitchFamily="2" charset="0"/>
            </a:endParaRPr>
          </a:p>
        </p:txBody>
      </p:sp>
      <p:cxnSp>
        <p:nvCxnSpPr>
          <p:cNvPr id="127" name="Соединитель: уступ 126">
            <a:extLst>
              <a:ext uri="{FF2B5EF4-FFF2-40B4-BE49-F238E27FC236}">
                <a16:creationId xmlns:a16="http://schemas.microsoft.com/office/drawing/2014/main" id="{B2166AE6-AAF1-4EB3-B2A1-DA66A1C4FC6E}"/>
              </a:ext>
            </a:extLst>
          </p:cNvPr>
          <p:cNvCxnSpPr>
            <a:cxnSpLocks/>
          </p:cNvCxnSpPr>
          <p:nvPr/>
        </p:nvCxnSpPr>
        <p:spPr>
          <a:xfrm rot="10800000">
            <a:off x="4604657" y="3429003"/>
            <a:ext cx="1546352" cy="234791"/>
          </a:xfrm>
          <a:prstGeom prst="bentConnector3">
            <a:avLst>
              <a:gd name="adj1" fmla="val 7926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BD348E6-6DC9-474E-AC74-2D11F8C469E1}"/>
              </a:ext>
            </a:extLst>
          </p:cNvPr>
          <p:cNvSpPr txBox="1"/>
          <p:nvPr/>
        </p:nvSpPr>
        <p:spPr>
          <a:xfrm>
            <a:off x="4882653" y="3288433"/>
            <a:ext cx="1551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>
                <a:latin typeface="Comfortaa" panose="00000800000000000000" pitchFamily="2" charset="0"/>
              </a:rPr>
              <a:t>6. Обновление баланса счетов</a:t>
            </a:r>
            <a:endParaRPr lang="ru-RU" sz="1050" i="1">
              <a:latin typeface="Comfortaa" panose="00000800000000000000" pitchFamily="2" charset="0"/>
            </a:endParaRPr>
          </a:p>
        </p:txBody>
      </p: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8D1CF8E7-6307-4D4E-B0F2-C0288F8F7C97}"/>
              </a:ext>
            </a:extLst>
          </p:cNvPr>
          <p:cNvCxnSpPr/>
          <p:nvPr/>
        </p:nvCxnSpPr>
        <p:spPr>
          <a:xfrm>
            <a:off x="4730759" y="1927418"/>
            <a:ext cx="1368000" cy="199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397F2BA-3C09-4033-AC5D-866E71BCF821}"/>
              </a:ext>
            </a:extLst>
          </p:cNvPr>
          <p:cNvSpPr txBox="1"/>
          <p:nvPr/>
        </p:nvSpPr>
        <p:spPr>
          <a:xfrm>
            <a:off x="4774078" y="1634981"/>
            <a:ext cx="26039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0. Получение данных</a:t>
            </a:r>
            <a:r>
              <a:rPr lang="en-US" sz="1050">
                <a:latin typeface="Comfortaa" panose="00000800000000000000" pitchFamily="2" charset="0"/>
              </a:rPr>
              <a:t>/</a:t>
            </a:r>
            <a:r>
              <a:rPr lang="ru-RU" sz="1050">
                <a:latin typeface="Comfortaa" panose="00000800000000000000" pitchFamily="2" charset="0"/>
              </a:rPr>
              <a:t>создание короткой ссылки</a:t>
            </a:r>
            <a:endParaRPr lang="ru-RU" sz="1050" i="1">
              <a:latin typeface="Comfortaa" panose="00000800000000000000" pitchFamily="2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11C50A-D331-400D-81DD-3F3D444DA09A}"/>
              </a:ext>
            </a:extLst>
          </p:cNvPr>
          <p:cNvSpPr txBox="1"/>
          <p:nvPr/>
        </p:nvSpPr>
        <p:spPr>
          <a:xfrm>
            <a:off x="974112" y="2262530"/>
            <a:ext cx="26039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50">
                <a:latin typeface="Comfortaa" panose="00000800000000000000" pitchFamily="2" charset="0"/>
              </a:rPr>
              <a:t>0. Получение данных</a:t>
            </a:r>
            <a:r>
              <a:rPr lang="en-US" sz="1050">
                <a:latin typeface="Comfortaa" panose="00000800000000000000" pitchFamily="2" charset="0"/>
              </a:rPr>
              <a:t>/</a:t>
            </a:r>
            <a:r>
              <a:rPr lang="ru-RU" sz="1050">
                <a:latin typeface="Comfortaa" panose="00000800000000000000" pitchFamily="2" charset="0"/>
              </a:rPr>
              <a:t>создание короткой ссылки</a:t>
            </a:r>
            <a:endParaRPr lang="ru-RU" sz="1050" i="1">
              <a:latin typeface="Comfortaa" panose="00000800000000000000" pitchFamily="2" charset="0"/>
            </a:endParaRPr>
          </a:p>
        </p:txBody>
      </p:sp>
      <p:cxnSp>
        <p:nvCxnSpPr>
          <p:cNvPr id="139" name="Соединитель: уступ 138">
            <a:extLst>
              <a:ext uri="{FF2B5EF4-FFF2-40B4-BE49-F238E27FC236}">
                <a16:creationId xmlns:a16="http://schemas.microsoft.com/office/drawing/2014/main" id="{E866111A-D247-45B1-970A-E0EE661F9AF9}"/>
              </a:ext>
            </a:extLst>
          </p:cNvPr>
          <p:cNvCxnSpPr>
            <a:cxnSpLocks/>
          </p:cNvCxnSpPr>
          <p:nvPr/>
        </p:nvCxnSpPr>
        <p:spPr>
          <a:xfrm rot="10800000">
            <a:off x="7315842" y="4054093"/>
            <a:ext cx="2513959" cy="728816"/>
          </a:xfrm>
          <a:prstGeom prst="bentConnector3">
            <a:avLst>
              <a:gd name="adj1" fmla="val 3329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EB38655-B9C1-435C-A790-B2CB008271FB}"/>
              </a:ext>
            </a:extLst>
          </p:cNvPr>
          <p:cNvSpPr txBox="1"/>
          <p:nvPr/>
        </p:nvSpPr>
        <p:spPr>
          <a:xfrm>
            <a:off x="7165571" y="3797222"/>
            <a:ext cx="2603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7. Проверка баланса</a:t>
            </a:r>
            <a:endParaRPr lang="ru-RU" sz="1050" i="1">
              <a:latin typeface="Comfortaa" panose="00000800000000000000" pitchFamily="2" charset="0"/>
            </a:endParaRPr>
          </a:p>
        </p:txBody>
      </p:sp>
      <p:cxnSp>
        <p:nvCxnSpPr>
          <p:cNvPr id="169" name="Соединитель: уступ 168">
            <a:extLst>
              <a:ext uri="{FF2B5EF4-FFF2-40B4-BE49-F238E27FC236}">
                <a16:creationId xmlns:a16="http://schemas.microsoft.com/office/drawing/2014/main" id="{72189A19-BC8E-4E02-AC19-6025BF5C9E93}"/>
              </a:ext>
            </a:extLst>
          </p:cNvPr>
          <p:cNvCxnSpPr>
            <a:cxnSpLocks/>
          </p:cNvCxnSpPr>
          <p:nvPr/>
        </p:nvCxnSpPr>
        <p:spPr>
          <a:xfrm rot="10800000">
            <a:off x="4624896" y="3239636"/>
            <a:ext cx="1842557" cy="402298"/>
          </a:xfrm>
          <a:prstGeom prst="bentConnector3">
            <a:avLst>
              <a:gd name="adj1" fmla="val -38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Соединитель: уступ 176">
            <a:extLst>
              <a:ext uri="{FF2B5EF4-FFF2-40B4-BE49-F238E27FC236}">
                <a16:creationId xmlns:a16="http://schemas.microsoft.com/office/drawing/2014/main" id="{2E0CA3BF-4A03-45F9-9A08-579766253016}"/>
              </a:ext>
            </a:extLst>
          </p:cNvPr>
          <p:cNvCxnSpPr>
            <a:cxnSpLocks/>
          </p:cNvCxnSpPr>
          <p:nvPr/>
        </p:nvCxnSpPr>
        <p:spPr>
          <a:xfrm rot="5400000">
            <a:off x="6254034" y="3511248"/>
            <a:ext cx="44264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BBF0F9C-F4ED-45F2-BF7B-54E0AE7EBF33}"/>
              </a:ext>
            </a:extLst>
          </p:cNvPr>
          <p:cNvSpPr txBox="1"/>
          <p:nvPr/>
        </p:nvSpPr>
        <p:spPr>
          <a:xfrm>
            <a:off x="6508683" y="3227590"/>
            <a:ext cx="1825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>
                <a:latin typeface="Comfortaa" panose="00000800000000000000" pitchFamily="2" charset="0"/>
              </a:rPr>
              <a:t>8. Получение данных о состоянии счета</a:t>
            </a:r>
            <a:endParaRPr lang="ru-RU" sz="1050" i="1">
              <a:latin typeface="Comfortaa" panose="00000800000000000000" pitchFamily="2" charset="0"/>
            </a:endParaRP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5B8E5D6-8588-4470-ABC7-7F334884E105}"/>
              </a:ext>
            </a:extLst>
          </p:cNvPr>
          <p:cNvSpPr/>
          <p:nvPr/>
        </p:nvSpPr>
        <p:spPr>
          <a:xfrm>
            <a:off x="7220136" y="2226766"/>
            <a:ext cx="1247394" cy="75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5FAB1F-CB04-4F71-8D82-9DB4C40A8A1C}"/>
              </a:ext>
            </a:extLst>
          </p:cNvPr>
          <p:cNvSpPr txBox="1"/>
          <p:nvPr/>
        </p:nvSpPr>
        <p:spPr>
          <a:xfrm>
            <a:off x="7224896" y="2351615"/>
            <a:ext cx="1242634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REST API для интернет-сайта</a:t>
            </a:r>
            <a:endParaRPr lang="ru-RU" sz="1100" dirty="0"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8" grpId="0"/>
      <p:bldP spid="43" grpId="0"/>
      <p:bldP spid="100" grpId="0"/>
      <p:bldP spid="110" grpId="0"/>
      <p:bldP spid="134" grpId="0"/>
      <p:bldP spid="137" grpId="0"/>
      <p:bldP spid="138" grpId="0"/>
      <p:bldP spid="153" grpId="0"/>
      <p:bldP spid="1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005452" y="766718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Архитектура сервиса</a:t>
            </a:r>
            <a:endParaRPr sz="2800" b="1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Москва 202</a:t>
            </a:r>
            <a:r>
              <a:rPr lang="en-US">
                <a:solidFill>
                  <a:schemeClr val="dk1"/>
                </a:solidFill>
              </a:rPr>
              <a:t>1</a:t>
            </a:r>
            <a:r>
              <a:rPr lang="ru-RU">
                <a:solidFill>
                  <a:schemeClr val="dk1"/>
                </a:solidFill>
              </a:rPr>
              <a:t>                            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26167B2-FE9B-4F12-AF76-877BADA46A49}"/>
              </a:ext>
            </a:extLst>
          </p:cNvPr>
          <p:cNvSpPr/>
          <p:nvPr/>
        </p:nvSpPr>
        <p:spPr>
          <a:xfrm>
            <a:off x="558281" y="1420229"/>
            <a:ext cx="10943254" cy="48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2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" name="Google Shape;178;p6" descr="https://sun9-49.userapi.com/c858328/v858328724/f8364/rAQo528gBd4.jpg">
            <a:extLst>
              <a:ext uri="{FF2B5EF4-FFF2-40B4-BE49-F238E27FC236}">
                <a16:creationId xmlns:a16="http://schemas.microsoft.com/office/drawing/2014/main" id="{F364C929-D423-4C84-8C8B-8FA476AC8D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2481" y="1480266"/>
            <a:ext cx="1062518" cy="5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3EE5B8AF-76DA-4525-8DEB-C687994FF7D7}"/>
              </a:ext>
            </a:extLst>
          </p:cNvPr>
          <p:cNvSpPr txBox="1"/>
          <p:nvPr/>
        </p:nvSpPr>
        <p:spPr>
          <a:xfrm>
            <a:off x="8834870" y="1592244"/>
            <a:ext cx="850129" cy="2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MIR SERVICE</a:t>
            </a:r>
            <a:endParaRPr sz="105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69E333-A0A8-4293-B23D-29AF08C2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77" y="1727115"/>
            <a:ext cx="398106" cy="3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035BB-BD9A-4988-9A6B-A016F26A801E}"/>
              </a:ext>
            </a:extLst>
          </p:cNvPr>
          <p:cNvSpPr txBox="1"/>
          <p:nvPr/>
        </p:nvSpPr>
        <p:spPr>
          <a:xfrm>
            <a:off x="3797229" y="2079300"/>
            <a:ext cx="11508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dirty="0">
                <a:latin typeface="Comfortaa"/>
                <a:sym typeface="Comfortaa"/>
              </a:rPr>
              <a:t>База данных коротких ссылок</a:t>
            </a:r>
            <a:endParaRPr lang="ru-RU" sz="105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32F71-3BDE-49CA-859C-5C5E28E7EFD2}"/>
              </a:ext>
            </a:extLst>
          </p:cNvPr>
          <p:cNvSpPr/>
          <p:nvPr/>
        </p:nvSpPr>
        <p:spPr>
          <a:xfrm>
            <a:off x="5291419" y="2228088"/>
            <a:ext cx="1689100" cy="75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6BA71-BF96-4D9F-8496-0E7AB896B202}"/>
              </a:ext>
            </a:extLst>
          </p:cNvPr>
          <p:cNvSpPr txBox="1"/>
          <p:nvPr/>
        </p:nvSpPr>
        <p:spPr>
          <a:xfrm>
            <a:off x="5238384" y="2376863"/>
            <a:ext cx="182525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REST API для работы с короткими ссылками</a:t>
            </a:r>
            <a:endParaRPr lang="ru-RU" sz="1100" dirty="0">
              <a:latin typeface="Comfortaa" panose="00000800000000000000" pitchFamily="2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8D45D6B-A50B-4B42-B0EA-98D2D621ABEB}"/>
              </a:ext>
            </a:extLst>
          </p:cNvPr>
          <p:cNvSpPr/>
          <p:nvPr/>
        </p:nvSpPr>
        <p:spPr>
          <a:xfrm>
            <a:off x="5113425" y="3828132"/>
            <a:ext cx="2108200" cy="651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27D7A-34D0-4EB3-8F5E-40E35380BC1B}"/>
              </a:ext>
            </a:extLst>
          </p:cNvPr>
          <p:cNvSpPr txBox="1"/>
          <p:nvPr/>
        </p:nvSpPr>
        <p:spPr>
          <a:xfrm>
            <a:off x="5126144" y="3862979"/>
            <a:ext cx="208915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REST API для взаимодействия с ядром и для работы банков</a:t>
            </a:r>
            <a:endParaRPr lang="ru-RU" sz="1100">
              <a:latin typeface="Comfortaa" panose="0000080000000000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DEB376-44C9-4A1E-A27B-8142A7FA144A}"/>
              </a:ext>
            </a:extLst>
          </p:cNvPr>
          <p:cNvSpPr/>
          <p:nvPr/>
        </p:nvSpPr>
        <p:spPr>
          <a:xfrm>
            <a:off x="3564294" y="1592244"/>
            <a:ext cx="5029200" cy="3080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9BBB3026-C9B7-427E-A6B3-B47E0F4B7F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81038" y="2795844"/>
            <a:ext cx="1844550" cy="1772120"/>
          </a:xfrm>
          <a:prstGeom prst="bentConnector3">
            <a:avLst>
              <a:gd name="adj1" fmla="val -4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>
            <a:extLst>
              <a:ext uri="{FF2B5EF4-FFF2-40B4-BE49-F238E27FC236}">
                <a16:creationId xmlns:a16="http://schemas.microsoft.com/office/drawing/2014/main" id="{52BCC8B5-2B06-48AE-97C6-B9F29483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08" y="3191155"/>
            <a:ext cx="398106" cy="3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324769D-C33B-46D5-8C33-72A0E10D8A4B}"/>
              </a:ext>
            </a:extLst>
          </p:cNvPr>
          <p:cNvSpPr txBox="1"/>
          <p:nvPr/>
        </p:nvSpPr>
        <p:spPr>
          <a:xfrm>
            <a:off x="3634010" y="3619540"/>
            <a:ext cx="1461953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>
                <a:latin typeface="Comfortaa"/>
                <a:sym typeface="Comfortaa"/>
              </a:rPr>
              <a:t>База с данными банков</a:t>
            </a:r>
            <a:endParaRPr lang="ru-RU" sz="1050"/>
          </a:p>
        </p:txBody>
      </p:sp>
      <p:cxnSp>
        <p:nvCxnSpPr>
          <p:cNvPr id="139" name="Соединитель: уступ 138">
            <a:extLst>
              <a:ext uri="{FF2B5EF4-FFF2-40B4-BE49-F238E27FC236}">
                <a16:creationId xmlns:a16="http://schemas.microsoft.com/office/drawing/2014/main" id="{E866111A-D247-45B1-970A-E0EE661F9AF9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>
            <a:off x="8467530" y="2605498"/>
            <a:ext cx="2020294" cy="1998681"/>
          </a:xfrm>
          <a:prstGeom prst="bentConnector3">
            <a:avLst>
              <a:gd name="adj1" fmla="val -57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EB38655-B9C1-435C-A790-B2CB008271FB}"/>
              </a:ext>
            </a:extLst>
          </p:cNvPr>
          <p:cNvSpPr txBox="1"/>
          <p:nvPr/>
        </p:nvSpPr>
        <p:spPr>
          <a:xfrm>
            <a:off x="9616612" y="1980582"/>
            <a:ext cx="16140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1. Обращение к странице с выбором банков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5B8E5D6-8588-4470-ABC7-7F334884E105}"/>
              </a:ext>
            </a:extLst>
          </p:cNvPr>
          <p:cNvSpPr/>
          <p:nvPr/>
        </p:nvSpPr>
        <p:spPr>
          <a:xfrm>
            <a:off x="7220136" y="2226766"/>
            <a:ext cx="1247394" cy="75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5FAB1F-CB04-4F71-8D82-9DB4C40A8A1C}"/>
              </a:ext>
            </a:extLst>
          </p:cNvPr>
          <p:cNvSpPr txBox="1"/>
          <p:nvPr/>
        </p:nvSpPr>
        <p:spPr>
          <a:xfrm>
            <a:off x="7224896" y="2351615"/>
            <a:ext cx="1242634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REST API для интернет-сайта</a:t>
            </a:r>
            <a:endParaRPr lang="ru-RU" sz="1100" dirty="0">
              <a:latin typeface="Comfortaa" panose="000008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B2DE90-06F1-4204-917D-3ACA8C99FA68}"/>
              </a:ext>
            </a:extLst>
          </p:cNvPr>
          <p:cNvSpPr txBox="1"/>
          <p:nvPr/>
        </p:nvSpPr>
        <p:spPr>
          <a:xfrm>
            <a:off x="9533929" y="5284640"/>
            <a:ext cx="1574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Браузерное приложение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BF34E5C-B411-46B1-B779-E7B18582D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679" y="4733173"/>
            <a:ext cx="572418" cy="60449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5D4000F-1F8F-49F0-901B-58FCBF666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145" y="3828132"/>
            <a:ext cx="373558" cy="4486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F351582-25D4-47F1-B4AD-76339C46E53D}"/>
              </a:ext>
            </a:extLst>
          </p:cNvPr>
          <p:cNvSpPr txBox="1"/>
          <p:nvPr/>
        </p:nvSpPr>
        <p:spPr>
          <a:xfrm>
            <a:off x="7249758" y="4235482"/>
            <a:ext cx="124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dirty="0">
                <a:latin typeface="Comfortaa"/>
                <a:sym typeface="Comfortaa"/>
              </a:rPr>
              <a:t>Статические файлы</a:t>
            </a:r>
            <a:endParaRPr lang="ru-RU" sz="1050" dirty="0"/>
          </a:p>
        </p:txBody>
      </p: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D74C1770-891C-4F1D-AFA7-D757C8C2EA2F}"/>
              </a:ext>
            </a:extLst>
          </p:cNvPr>
          <p:cNvCxnSpPr>
            <a:cxnSpLocks/>
          </p:cNvCxnSpPr>
          <p:nvPr/>
        </p:nvCxnSpPr>
        <p:spPr>
          <a:xfrm flipH="1" flipV="1">
            <a:off x="7879703" y="3088433"/>
            <a:ext cx="1" cy="662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C2BBC51-99D8-4FE5-B086-FE6E0FDA230E}"/>
              </a:ext>
            </a:extLst>
          </p:cNvPr>
          <p:cNvSpPr txBox="1"/>
          <p:nvPr/>
        </p:nvSpPr>
        <p:spPr>
          <a:xfrm>
            <a:off x="5975476" y="3036848"/>
            <a:ext cx="1825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2. Получение статических файлов (разметка, стили, логотипы банков)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A73453-37B6-4D5F-BCB8-B1D0F18CCEDF}"/>
              </a:ext>
            </a:extLst>
          </p:cNvPr>
          <p:cNvSpPr txBox="1"/>
          <p:nvPr/>
        </p:nvSpPr>
        <p:spPr>
          <a:xfrm>
            <a:off x="8637094" y="2936395"/>
            <a:ext cx="1771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3. Получение ответа, рендеринг страницы</a:t>
            </a:r>
            <a:endParaRPr lang="ru-RU" sz="1050" i="1" dirty="0"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8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78" grpId="0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solidFill>
              <a:srgbClr val="4472C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005452" y="766718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Архитектура сервиса</a:t>
            </a:r>
            <a:endParaRPr sz="2800" b="1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1225" y="765176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0348" y="366504"/>
            <a:ext cx="746237" cy="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>
            <a:spLocks noGrp="1"/>
          </p:cNvSpPr>
          <p:nvPr>
            <p:ph type="ftr" idx="11"/>
          </p:nvPr>
        </p:nvSpPr>
        <p:spPr>
          <a:xfrm>
            <a:off x="685800" y="6248400"/>
            <a:ext cx="969645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Москва 202</a:t>
            </a:r>
            <a:r>
              <a:rPr lang="en-US">
                <a:solidFill>
                  <a:schemeClr val="dk1"/>
                </a:solidFill>
              </a:rPr>
              <a:t>1</a:t>
            </a:r>
            <a:r>
              <a:rPr lang="ru-RU">
                <a:solidFill>
                  <a:schemeClr val="dk1"/>
                </a:solidFill>
              </a:rPr>
              <a:t>                            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10679449" y="6248400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chemeClr val="dk1"/>
                </a:solidFill>
              </a:rPr>
              <a:t>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26167B2-FE9B-4F12-AF76-877BADA46A49}"/>
              </a:ext>
            </a:extLst>
          </p:cNvPr>
          <p:cNvSpPr/>
          <p:nvPr/>
        </p:nvSpPr>
        <p:spPr>
          <a:xfrm>
            <a:off x="558281" y="1421182"/>
            <a:ext cx="10943254" cy="48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2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" name="Google Shape;178;p6" descr="https://sun9-49.userapi.com/c858328/v858328724/f8364/rAQo528gBd4.jpg">
            <a:extLst>
              <a:ext uri="{FF2B5EF4-FFF2-40B4-BE49-F238E27FC236}">
                <a16:creationId xmlns:a16="http://schemas.microsoft.com/office/drawing/2014/main" id="{F364C929-D423-4C84-8C8B-8FA476AC8D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2481" y="1480266"/>
            <a:ext cx="1062518" cy="5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3EE5B8AF-76DA-4525-8DEB-C687994FF7D7}"/>
              </a:ext>
            </a:extLst>
          </p:cNvPr>
          <p:cNvSpPr txBox="1"/>
          <p:nvPr/>
        </p:nvSpPr>
        <p:spPr>
          <a:xfrm>
            <a:off x="8834870" y="1592244"/>
            <a:ext cx="850129" cy="2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MIR SERVICE</a:t>
            </a:r>
            <a:endParaRPr sz="105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69E333-A0A8-4293-B23D-29AF08C2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77" y="1727115"/>
            <a:ext cx="398106" cy="3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035BB-BD9A-4988-9A6B-A016F26A801E}"/>
              </a:ext>
            </a:extLst>
          </p:cNvPr>
          <p:cNvSpPr txBox="1"/>
          <p:nvPr/>
        </p:nvSpPr>
        <p:spPr>
          <a:xfrm>
            <a:off x="3797229" y="2079300"/>
            <a:ext cx="11508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dirty="0">
                <a:latin typeface="Comfortaa"/>
                <a:sym typeface="Comfortaa"/>
              </a:rPr>
              <a:t>База данных коротких ссылок</a:t>
            </a:r>
            <a:endParaRPr lang="ru-RU" sz="105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32F71-3BDE-49CA-859C-5C5E28E7EFD2}"/>
              </a:ext>
            </a:extLst>
          </p:cNvPr>
          <p:cNvSpPr/>
          <p:nvPr/>
        </p:nvSpPr>
        <p:spPr>
          <a:xfrm>
            <a:off x="5291419" y="2228088"/>
            <a:ext cx="1689100" cy="75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6BA71-BF96-4D9F-8496-0E7AB896B202}"/>
              </a:ext>
            </a:extLst>
          </p:cNvPr>
          <p:cNvSpPr txBox="1"/>
          <p:nvPr/>
        </p:nvSpPr>
        <p:spPr>
          <a:xfrm>
            <a:off x="5238384" y="2376863"/>
            <a:ext cx="182525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REST API для работы с короткими ссылками</a:t>
            </a:r>
            <a:endParaRPr lang="ru-RU" sz="1100" dirty="0">
              <a:latin typeface="Comfortaa" panose="00000800000000000000" pitchFamily="2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8D45D6B-A50B-4B42-B0EA-98D2D621ABEB}"/>
              </a:ext>
            </a:extLst>
          </p:cNvPr>
          <p:cNvSpPr/>
          <p:nvPr/>
        </p:nvSpPr>
        <p:spPr>
          <a:xfrm>
            <a:off x="5113425" y="3828132"/>
            <a:ext cx="2108200" cy="651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27D7A-34D0-4EB3-8F5E-40E35380BC1B}"/>
              </a:ext>
            </a:extLst>
          </p:cNvPr>
          <p:cNvSpPr txBox="1"/>
          <p:nvPr/>
        </p:nvSpPr>
        <p:spPr>
          <a:xfrm>
            <a:off x="5126144" y="3862979"/>
            <a:ext cx="208915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>
                <a:latin typeface="Comfortaa" panose="00000800000000000000" pitchFamily="2" charset="0"/>
              </a:rPr>
              <a:t>REST API для взаимодействия с ядром и для работы банков</a:t>
            </a:r>
            <a:endParaRPr lang="ru-RU" sz="1100">
              <a:latin typeface="Comfortaa" panose="00000800000000000000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DEB376-44C9-4A1E-A27B-8142A7FA144A}"/>
              </a:ext>
            </a:extLst>
          </p:cNvPr>
          <p:cNvSpPr/>
          <p:nvPr/>
        </p:nvSpPr>
        <p:spPr>
          <a:xfrm>
            <a:off x="3564294" y="1592244"/>
            <a:ext cx="5029200" cy="3080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9BBB3026-C9B7-427E-A6B3-B47E0F4B7F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81038" y="2795844"/>
            <a:ext cx="1844550" cy="1772120"/>
          </a:xfrm>
          <a:prstGeom prst="bentConnector3">
            <a:avLst>
              <a:gd name="adj1" fmla="val -4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>
            <a:extLst>
              <a:ext uri="{FF2B5EF4-FFF2-40B4-BE49-F238E27FC236}">
                <a16:creationId xmlns:a16="http://schemas.microsoft.com/office/drawing/2014/main" id="{52BCC8B5-2B06-48AE-97C6-B9F29483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08" y="3191155"/>
            <a:ext cx="398106" cy="3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324769D-C33B-46D5-8C33-72A0E10D8A4B}"/>
              </a:ext>
            </a:extLst>
          </p:cNvPr>
          <p:cNvSpPr txBox="1"/>
          <p:nvPr/>
        </p:nvSpPr>
        <p:spPr>
          <a:xfrm>
            <a:off x="3634010" y="3619540"/>
            <a:ext cx="1461953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>
                <a:latin typeface="Comfortaa"/>
                <a:sym typeface="Comfortaa"/>
              </a:rPr>
              <a:t>База с данными банков</a:t>
            </a:r>
            <a:endParaRPr lang="ru-RU" sz="1050"/>
          </a:p>
        </p:txBody>
      </p:sp>
      <p:cxnSp>
        <p:nvCxnSpPr>
          <p:cNvPr id="139" name="Соединитель: уступ 138">
            <a:extLst>
              <a:ext uri="{FF2B5EF4-FFF2-40B4-BE49-F238E27FC236}">
                <a16:creationId xmlns:a16="http://schemas.microsoft.com/office/drawing/2014/main" id="{E866111A-D247-45B1-970A-E0EE661F9AF9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>
            <a:off x="8467530" y="2605498"/>
            <a:ext cx="2020294" cy="1998681"/>
          </a:xfrm>
          <a:prstGeom prst="bentConnector3">
            <a:avLst>
              <a:gd name="adj1" fmla="val -57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EB38655-B9C1-435C-A790-B2CB008271FB}"/>
              </a:ext>
            </a:extLst>
          </p:cNvPr>
          <p:cNvSpPr txBox="1"/>
          <p:nvPr/>
        </p:nvSpPr>
        <p:spPr>
          <a:xfrm>
            <a:off x="9616612" y="1980582"/>
            <a:ext cx="16140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1. Обращение к странице со сбором денег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5B8E5D6-8588-4470-ABC7-7F334884E105}"/>
              </a:ext>
            </a:extLst>
          </p:cNvPr>
          <p:cNvSpPr/>
          <p:nvPr/>
        </p:nvSpPr>
        <p:spPr>
          <a:xfrm>
            <a:off x="7220136" y="2226766"/>
            <a:ext cx="1247394" cy="7574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5FAB1F-CB04-4F71-8D82-9DB4C40A8A1C}"/>
              </a:ext>
            </a:extLst>
          </p:cNvPr>
          <p:cNvSpPr txBox="1"/>
          <p:nvPr/>
        </p:nvSpPr>
        <p:spPr>
          <a:xfrm>
            <a:off x="7224896" y="2351615"/>
            <a:ext cx="1242634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REST API для интернет-сайта</a:t>
            </a:r>
            <a:endParaRPr lang="ru-RU" sz="1100" dirty="0">
              <a:latin typeface="Comfortaa" panose="000008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B2DE90-06F1-4204-917D-3ACA8C99FA68}"/>
              </a:ext>
            </a:extLst>
          </p:cNvPr>
          <p:cNvSpPr txBox="1"/>
          <p:nvPr/>
        </p:nvSpPr>
        <p:spPr>
          <a:xfrm>
            <a:off x="9533929" y="5284640"/>
            <a:ext cx="1574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Браузерное приложение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BF34E5C-B411-46B1-B779-E7B18582D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679" y="4733173"/>
            <a:ext cx="572418" cy="60449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5D4000F-1F8F-49F0-901B-58FCBF666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145" y="3828132"/>
            <a:ext cx="373558" cy="4486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F351582-25D4-47F1-B4AD-76339C46E53D}"/>
              </a:ext>
            </a:extLst>
          </p:cNvPr>
          <p:cNvSpPr txBox="1"/>
          <p:nvPr/>
        </p:nvSpPr>
        <p:spPr>
          <a:xfrm>
            <a:off x="7249758" y="4235482"/>
            <a:ext cx="1242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050" dirty="0">
                <a:latin typeface="Comfortaa"/>
                <a:sym typeface="Comfortaa"/>
              </a:rPr>
              <a:t>Статические файлы</a:t>
            </a:r>
            <a:endParaRPr lang="ru-RU" sz="1050" dirty="0"/>
          </a:p>
        </p:txBody>
      </p: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D74C1770-891C-4F1D-AFA7-D757C8C2EA2F}"/>
              </a:ext>
            </a:extLst>
          </p:cNvPr>
          <p:cNvCxnSpPr>
            <a:cxnSpLocks/>
          </p:cNvCxnSpPr>
          <p:nvPr/>
        </p:nvCxnSpPr>
        <p:spPr>
          <a:xfrm flipH="1" flipV="1">
            <a:off x="7879703" y="3088433"/>
            <a:ext cx="1" cy="6624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C2BBC51-99D8-4FE5-B086-FE6E0FDA230E}"/>
              </a:ext>
            </a:extLst>
          </p:cNvPr>
          <p:cNvSpPr txBox="1"/>
          <p:nvPr/>
        </p:nvSpPr>
        <p:spPr>
          <a:xfrm>
            <a:off x="7190610" y="4671929"/>
            <a:ext cx="136092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2. Получение статических файлов (разметка, стили)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A73453-37B6-4D5F-BCB8-B1D0F18CCEDF}"/>
              </a:ext>
            </a:extLst>
          </p:cNvPr>
          <p:cNvSpPr txBox="1"/>
          <p:nvPr/>
        </p:nvSpPr>
        <p:spPr>
          <a:xfrm>
            <a:off x="9019377" y="2846314"/>
            <a:ext cx="1439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4. Получение ответа, рендеринг страницы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BAC4E44-3AF9-4188-AD75-E1408950F8AB}"/>
              </a:ext>
            </a:extLst>
          </p:cNvPr>
          <p:cNvCxnSpPr>
            <a:cxnSpLocks/>
          </p:cNvCxnSpPr>
          <p:nvPr/>
        </p:nvCxnSpPr>
        <p:spPr>
          <a:xfrm flipH="1" flipV="1">
            <a:off x="4699445" y="1915786"/>
            <a:ext cx="661559" cy="257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362DB34-009A-48CD-9036-AD36D0F7FFC0}"/>
              </a:ext>
            </a:extLst>
          </p:cNvPr>
          <p:cNvCxnSpPr>
            <a:cxnSpLocks/>
          </p:cNvCxnSpPr>
          <p:nvPr/>
        </p:nvCxnSpPr>
        <p:spPr>
          <a:xfrm rot="5400000">
            <a:off x="6793087" y="3108116"/>
            <a:ext cx="733641" cy="58782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98DD463-C9A2-48F6-B955-6F4DB0E0E82A}"/>
              </a:ext>
            </a:extLst>
          </p:cNvPr>
          <p:cNvSpPr txBox="1"/>
          <p:nvPr/>
        </p:nvSpPr>
        <p:spPr>
          <a:xfrm>
            <a:off x="5509656" y="3115822"/>
            <a:ext cx="1360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6. Получение текущей суммы сбора, списка транзакций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B6DD726-5816-416D-884A-083CC8FC2657}"/>
              </a:ext>
            </a:extLst>
          </p:cNvPr>
          <p:cNvCxnSpPr>
            <a:cxnSpLocks/>
          </p:cNvCxnSpPr>
          <p:nvPr/>
        </p:nvCxnSpPr>
        <p:spPr>
          <a:xfrm flipH="1" flipV="1">
            <a:off x="4674670" y="3428618"/>
            <a:ext cx="817524" cy="3099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610836B-7C46-4917-B94F-4D54227F3153}"/>
              </a:ext>
            </a:extLst>
          </p:cNvPr>
          <p:cNvSpPr txBox="1"/>
          <p:nvPr/>
        </p:nvSpPr>
        <p:spPr>
          <a:xfrm>
            <a:off x="5101422" y="1610375"/>
            <a:ext cx="18930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latin typeface="Comfortaa" panose="00000800000000000000" pitchFamily="2" charset="0"/>
              </a:rPr>
              <a:t>3. Получение лимита и названия сбора, имени организатора </a:t>
            </a:r>
            <a:endParaRPr lang="ru-RU" sz="1050" i="1" dirty="0">
              <a:latin typeface="Comfortaa" panose="00000800000000000000" pitchFamily="2" charset="0"/>
            </a:endParaRPr>
          </a:p>
        </p:txBody>
      </p:sp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71110F7D-D396-4148-A4D4-A4206F5FA0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010" y="1941189"/>
            <a:ext cx="682829" cy="253622"/>
          </a:xfrm>
          <a:prstGeom prst="rect">
            <a:avLst/>
          </a:prstGeom>
        </p:spPr>
      </p:pic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D5BB298E-F7C3-4A1B-A52B-80AE62122542}"/>
              </a:ext>
            </a:extLst>
          </p:cNvPr>
          <p:cNvCxnSpPr>
            <a:cxnSpLocks/>
          </p:cNvCxnSpPr>
          <p:nvPr/>
        </p:nvCxnSpPr>
        <p:spPr>
          <a:xfrm flipH="1" flipV="1">
            <a:off x="8326205" y="3028820"/>
            <a:ext cx="1672995" cy="1699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BAB9AB0-EA0B-4F54-93A9-E0431DA835DC}"/>
              </a:ext>
            </a:extLst>
          </p:cNvPr>
          <p:cNvSpPr txBox="1"/>
          <p:nvPr/>
        </p:nvSpPr>
        <p:spPr>
          <a:xfrm>
            <a:off x="8326205" y="4309058"/>
            <a:ext cx="1802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Comfortaa" panose="00000800000000000000" pitchFamily="2" charset="0"/>
              </a:rPr>
              <a:t>5. Запрос на получение</a:t>
            </a:r>
            <a:r>
              <a:rPr lang="en-US" sz="1000" dirty="0">
                <a:latin typeface="Comfortaa" panose="00000800000000000000" pitchFamily="2" charset="0"/>
              </a:rPr>
              <a:t>/</a:t>
            </a:r>
            <a:endParaRPr lang="ru-RU" sz="1000" dirty="0">
              <a:latin typeface="Comfortaa" panose="00000800000000000000" pitchFamily="2" charset="0"/>
            </a:endParaRPr>
          </a:p>
          <a:p>
            <a:pPr algn="ctr"/>
            <a:r>
              <a:rPr lang="ru-RU" sz="1000" dirty="0">
                <a:latin typeface="Comfortaa" panose="00000800000000000000" pitchFamily="2" charset="0"/>
              </a:rPr>
              <a:t>обновление (актуализации) информации </a:t>
            </a:r>
          </a:p>
          <a:p>
            <a:pPr algn="ctr"/>
            <a:r>
              <a:rPr lang="ru-RU" sz="1000" i="1" dirty="0">
                <a:latin typeface="Comfortaa" panose="00000800000000000000" pitchFamily="2" charset="0"/>
              </a:rPr>
              <a:t>(Каждые полминуты)</a:t>
            </a:r>
          </a:p>
        </p:txBody>
      </p:sp>
    </p:spTree>
    <p:extLst>
      <p:ext uri="{BB962C8B-B14F-4D97-AF65-F5344CB8AC3E}">
        <p14:creationId xmlns:p14="http://schemas.microsoft.com/office/powerpoint/2010/main" val="34636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78" grpId="0"/>
      <p:bldP spid="79" grpId="0"/>
      <p:bldP spid="48" grpId="0"/>
      <p:bldP spid="82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2">
            <a:extLst>
              <a:ext uri="{FF2B5EF4-FFF2-40B4-BE49-F238E27FC236}">
                <a16:creationId xmlns:a16="http://schemas.microsoft.com/office/drawing/2014/main" id="{E6D827E6-A51D-4C0D-AC82-C6E9CED5B087}"/>
              </a:ext>
            </a:extLst>
          </p:cNvPr>
          <p:cNvSpPr txBox="1"/>
          <p:nvPr/>
        </p:nvSpPr>
        <p:spPr>
          <a:xfrm>
            <a:off x="1005452" y="524122"/>
            <a:ext cx="638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Android </a:t>
            </a:r>
            <a:r>
              <a:rPr lang="ru-RU" sz="2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приложение</a:t>
            </a:r>
            <a:endParaRPr sz="2800" b="1" dirty="0">
              <a:solidFill>
                <a:srgbClr val="3F3F3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163;p2">
            <a:extLst>
              <a:ext uri="{FF2B5EF4-FFF2-40B4-BE49-F238E27FC236}">
                <a16:creationId xmlns:a16="http://schemas.microsoft.com/office/drawing/2014/main" id="{C342B7C3-AA51-48C5-BA08-D37082374AB8}"/>
              </a:ext>
            </a:extLst>
          </p:cNvPr>
          <p:cNvSpPr/>
          <p:nvPr/>
        </p:nvSpPr>
        <p:spPr>
          <a:xfrm>
            <a:off x="911225" y="522580"/>
            <a:ext cx="94228" cy="523220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BCF1-FE7D-468D-ABF2-C2BF7ECB7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1" b="6259"/>
          <a:stretch/>
        </p:blipFill>
        <p:spPr>
          <a:xfrm>
            <a:off x="6358480" y="830842"/>
            <a:ext cx="2757348" cy="5556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162;p2">
            <a:extLst>
              <a:ext uri="{FF2B5EF4-FFF2-40B4-BE49-F238E27FC236}">
                <a16:creationId xmlns:a16="http://schemas.microsoft.com/office/drawing/2014/main" id="{F1889C46-1164-4898-A43B-A5ABAF3C1F76}"/>
              </a:ext>
            </a:extLst>
          </p:cNvPr>
          <p:cNvSpPr txBox="1"/>
          <p:nvPr/>
        </p:nvSpPr>
        <p:spPr>
          <a:xfrm>
            <a:off x="1332722" y="3419669"/>
            <a:ext cx="4587551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Авторизация клиента по логину и паролю</a:t>
            </a:r>
          </a:p>
        </p:txBody>
      </p:sp>
    </p:spTree>
    <p:extLst>
      <p:ext uri="{BB962C8B-B14F-4D97-AF65-F5344CB8AC3E}">
        <p14:creationId xmlns:p14="http://schemas.microsoft.com/office/powerpoint/2010/main" val="3803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ебеса">
  <a:themeElements>
    <a:clrScheme name="Celestial">
      <a:dk1>
        <a:srgbClr val="000000"/>
      </a:dk1>
      <a:lt1>
        <a:srgbClr val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C93F93F8E4416429BFC95989228B7D5" ma:contentTypeVersion="4" ma:contentTypeDescription="Создание документа." ma:contentTypeScope="" ma:versionID="49c43ec67ebfde2ba4955ec01ce91b7f">
  <xsd:schema xmlns:xsd="http://www.w3.org/2001/XMLSchema" xmlns:xs="http://www.w3.org/2001/XMLSchema" xmlns:p="http://schemas.microsoft.com/office/2006/metadata/properties" xmlns:ns3="ea25bba2-0aea-4939-910a-1f45fda6beba" targetNamespace="http://schemas.microsoft.com/office/2006/metadata/properties" ma:root="true" ma:fieldsID="e1e63e8c54ed142d55eb20664aaa705b" ns3:_="">
    <xsd:import namespace="ea25bba2-0aea-4939-910a-1f45fda6be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5bba2-0aea-4939-910a-1f45fda6be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67957-0DB1-4C0A-AE5A-F75475BD10D9}">
  <ds:schemaRefs>
    <ds:schemaRef ds:uri="ea25bba2-0aea-4939-910a-1f45fda6be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9856AED-14A3-4085-A1B0-4C5A938E9E27}">
  <ds:schemaRefs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ea25bba2-0aea-4939-910a-1f45fda6beb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D45D52F-2D80-4BA9-81AB-65B088C455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1220</Words>
  <Application>Microsoft Office PowerPoint</Application>
  <PresentationFormat>Широкоэкранный</PresentationFormat>
  <Paragraphs>338</Paragraphs>
  <Slides>23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Comfortaa</vt:lpstr>
      <vt:lpstr>Небеса</vt:lpstr>
      <vt:lpstr>Сервис MIR Links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MIR Links</dc:title>
  <dc:creator>admin</dc:creator>
  <cp:lastModifiedBy>Дондик Ярослав Витальевич</cp:lastModifiedBy>
  <cp:revision>2</cp:revision>
  <dcterms:created xsi:type="dcterms:W3CDTF">2019-11-13T14:40:04Z</dcterms:created>
  <dcterms:modified xsi:type="dcterms:W3CDTF">2021-04-24T23:16:32Z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0x0101006C93F93F8E4416429BFC95989228B7D5</vt:lpwstr>
  </property>
</Properties>
</file>